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2" r:id="rId2"/>
    <p:sldId id="717" r:id="rId3"/>
    <p:sldId id="674" r:id="rId4"/>
    <p:sldId id="327" r:id="rId5"/>
    <p:sldId id="716" r:id="rId6"/>
    <p:sldId id="267" r:id="rId7"/>
    <p:sldId id="699" r:id="rId8"/>
    <p:sldId id="703" r:id="rId9"/>
    <p:sldId id="718" r:id="rId10"/>
    <p:sldId id="676" r:id="rId11"/>
    <p:sldId id="279" r:id="rId12"/>
    <p:sldId id="670" r:id="rId13"/>
    <p:sldId id="671" r:id="rId14"/>
    <p:sldId id="633" r:id="rId15"/>
    <p:sldId id="653" r:id="rId16"/>
    <p:sldId id="678" r:id="rId17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869"/>
    <a:srgbClr val="B7DC5C"/>
    <a:srgbClr val="CA432C"/>
    <a:srgbClr val="B7E2F5"/>
    <a:srgbClr val="F34937"/>
    <a:srgbClr val="6DE52B"/>
    <a:srgbClr val="86DAF8"/>
    <a:srgbClr val="D2A288"/>
    <a:srgbClr val="22B9EE"/>
    <a:srgbClr val="89D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0" autoAdjust="0"/>
    <p:restoredTop sz="92149" autoAdjust="0"/>
  </p:normalViewPr>
  <p:slideViewPr>
    <p:cSldViewPr snapToGrid="0" showGuides="1">
      <p:cViewPr varScale="1">
        <p:scale>
          <a:sx n="79" d="100"/>
          <a:sy n="79" d="100"/>
        </p:scale>
        <p:origin x="634" y="62"/>
      </p:cViewPr>
      <p:guideLst>
        <p:guide orient="horz" pos="21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%20VISTA\BOC\HNNCC\2022\EDITED\The%20Vista_P&amp;L%20Qu&#7929;%20MF%20&amp;%20SF%202021%20(T1-T10.2021)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T\Downloads\Admin_5-6_VT_QBT_11T2021_G&#7916;I%20L&#7840;I%20ANH%20B&#7842;O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718286364736235E-2"/>
          <c:y val="1.2870930701787242E-2"/>
          <c:w val="0.83943307261008659"/>
          <c:h val="0.86625672077359539"/>
        </c:manualLayout>
      </c:layout>
      <c:barChart>
        <c:barDir val="col"/>
        <c:grouping val="clustered"/>
        <c:varyColors val="0"/>
        <c:ser>
          <c:idx val="0"/>
          <c:order val="0"/>
          <c:tx>
            <c:v>Doanh thu/ Revenue</c:v>
          </c:tx>
          <c:spPr>
            <a:solidFill>
              <a:srgbClr val="B7DC5C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4.3952180028129333E-2"/>
                  <c:y val="-6.49139889646218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8E4-4E55-A6C8-483DBA64893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numRef>
              <c:f>Sheet1!$A$4:$A$8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Sheet1!$B$4:$B$8</c:f>
              <c:numCache>
                <c:formatCode>_-* #,##0_-;\-* #,##0_-;_-* "-"??_-;_-@_-</c:formatCode>
                <c:ptCount val="5"/>
                <c:pt idx="0">
                  <c:v>26998176954</c:v>
                </c:pt>
                <c:pt idx="1">
                  <c:v>26935459345</c:v>
                </c:pt>
                <c:pt idx="2">
                  <c:v>29674053429</c:v>
                </c:pt>
                <c:pt idx="3">
                  <c:v>26955423870</c:v>
                </c:pt>
                <c:pt idx="4">
                  <c:v>23589548340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E4-4E55-A6C8-483DBA648932}"/>
            </c:ext>
          </c:extLst>
        </c:ser>
        <c:ser>
          <c:idx val="1"/>
          <c:order val="1"/>
          <c:tx>
            <c:v>Chi phí/ Expense</c:v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867791842475387E-2"/>
                  <c:y val="2.59655955858487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8E4-4E55-A6C8-483DBA648932}"/>
                </c:ext>
              </c:extLst>
            </c:dLbl>
            <c:dLbl>
              <c:idx val="1"/>
              <c:layout>
                <c:manualLayout>
                  <c:x val="3.691983122362869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8E4-4E55-A6C8-483DBA64893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numRef>
              <c:f>Sheet1!$A$4:$A$8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Sheet1!$C$4:$C$8</c:f>
              <c:numCache>
                <c:formatCode>_-* #,##0_-;\-* #,##0_-;_-* "-"??_-;_-@_-</c:formatCode>
                <c:ptCount val="5"/>
                <c:pt idx="0">
                  <c:v>26733000000</c:v>
                </c:pt>
                <c:pt idx="1">
                  <c:v>26893000000</c:v>
                </c:pt>
                <c:pt idx="2">
                  <c:v>27064000000</c:v>
                </c:pt>
                <c:pt idx="3">
                  <c:v>27072000000</c:v>
                </c:pt>
                <c:pt idx="4">
                  <c:v>23126184866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E4-4E55-A6C8-483DBA648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76921904"/>
        <c:axId val="1676922320"/>
      </c:barChart>
      <c:lineChart>
        <c:grouping val="standard"/>
        <c:varyColors val="0"/>
        <c:ser>
          <c:idx val="2"/>
          <c:order val="2"/>
          <c:tx>
            <c:v>Lãi-lỗ lũy tiến/ Surplus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6919831223628692E-2"/>
                  <c:y val="-6.49139889646218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E8E4-4E55-A6C8-483DBA648932}"/>
                </c:ext>
              </c:extLst>
            </c:dLbl>
            <c:dLbl>
              <c:idx val="1"/>
              <c:layout>
                <c:manualLayout>
                  <c:x val="-1.9338959212376935E-2"/>
                  <c:y val="-4.54397922752353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E8E4-4E55-A6C8-483DBA648932}"/>
                </c:ext>
              </c:extLst>
            </c:dLbl>
            <c:dLbl>
              <c:idx val="2"/>
              <c:layout>
                <c:manualLayout>
                  <c:x val="-7.3839662447257454E-2"/>
                  <c:y val="-2.92112950340798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E8E4-4E55-A6C8-483DBA64893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numRef>
              <c:f>Sheet1!$A$4:$A$8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Sheet1!$D$4:$D$8</c:f>
              <c:numCache>
                <c:formatCode>_-* #,##0_-;\-* #,##0_-;_-* "-"??_-;_-@_-</c:formatCode>
                <c:ptCount val="5"/>
                <c:pt idx="0">
                  <c:v>265176954</c:v>
                </c:pt>
                <c:pt idx="1">
                  <c:v>42459345</c:v>
                </c:pt>
                <c:pt idx="2">
                  <c:v>2610053429</c:v>
                </c:pt>
                <c:pt idx="3">
                  <c:v>-116576130</c:v>
                </c:pt>
                <c:pt idx="4">
                  <c:v>463363474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8E4-4E55-A6C8-483DBA648932}"/>
            </c:ext>
          </c:extLst>
        </c:ser>
        <c:ser>
          <c:idx val="3"/>
          <c:order val="3"/>
          <c:tx>
            <c:v>Tích lũy/ Saving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867791842475387E-2"/>
                  <c:y val="5.1931191171697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E8E4-4E55-A6C8-483DBA648932}"/>
                </c:ext>
              </c:extLst>
            </c:dLbl>
            <c:dLbl>
              <c:idx val="1"/>
              <c:layout>
                <c:manualLayout>
                  <c:x val="-1.7580872011251757E-3"/>
                  <c:y val="4.21940928270042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E8E4-4E55-A6C8-483DBA648932}"/>
                </c:ext>
              </c:extLst>
            </c:dLbl>
            <c:dLbl>
              <c:idx val="2"/>
              <c:layout>
                <c:manualLayout>
                  <c:x val="-2.63713080168777E-2"/>
                  <c:y val="6.8159688412852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E8E4-4E55-A6C8-483DBA648932}"/>
                </c:ext>
              </c:extLst>
            </c:dLbl>
            <c:dLbl>
              <c:idx val="3"/>
              <c:layout>
                <c:manualLayout>
                  <c:x val="-4.3952180028129395E-2"/>
                  <c:y val="6.16682895163907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E8E4-4E55-A6C8-483DBA64893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numRef>
              <c:f>Sheet1!$A$4:$A$8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Sheet1!$E$4:$E$8</c:f>
              <c:numCache>
                <c:formatCode>_-* #,##0_-;\-* #,##0_-;_-* "-"??_-;_-@_-</c:formatCode>
                <c:ptCount val="5"/>
                <c:pt idx="0">
                  <c:v>-144703139</c:v>
                </c:pt>
                <c:pt idx="1">
                  <c:v>-102243794</c:v>
                </c:pt>
                <c:pt idx="2">
                  <c:v>2507809635</c:v>
                </c:pt>
                <c:pt idx="3">
                  <c:v>2391233505</c:v>
                </c:pt>
                <c:pt idx="4">
                  <c:v>2854596979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8E4-4E55-A6C8-483DBA648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0292000"/>
        <c:axId val="1940293248"/>
      </c:lineChart>
      <c:catAx>
        <c:axId val="167692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6922320"/>
        <c:crosses val="autoZero"/>
        <c:auto val="1"/>
        <c:lblAlgn val="ctr"/>
        <c:lblOffset val="100"/>
        <c:noMultiLvlLbl val="0"/>
      </c:catAx>
      <c:valAx>
        <c:axId val="1676922320"/>
        <c:scaling>
          <c:orientation val="minMax"/>
          <c:max val="30000000000"/>
          <c:min val="200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6921904"/>
        <c:crosses val="autoZero"/>
        <c:crossBetween val="between"/>
        <c:majorUnit val="500000000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940293248"/>
        <c:scaling>
          <c:orientation val="minMax"/>
          <c:max val="5000000000"/>
        </c:scaling>
        <c:delete val="0"/>
        <c:axPos val="r"/>
        <c:numFmt formatCode="_-* #,##0_-;\-* #,##0_-;_-* &quot;-&quot;??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292000"/>
        <c:crosses val="max"/>
        <c:crossBetween val="between"/>
        <c:majorUnit val="1000000000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9402920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0293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012416481334848E-2"/>
          <c:y val="1.6338551511268954E-2"/>
          <c:w val="0.89806509671355172"/>
          <c:h val="0.8636846877157454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'[Admin_5-6_VT_QBT_11T2021_GỬI LẠI ANH BẢO.xlsm]Sheet1'!$B$3</c:f>
              <c:strCache>
                <c:ptCount val="1"/>
                <c:pt idx="0">
                  <c:v>Chi phí sử dụng quỹ bảo trì</c:v>
                </c:pt>
              </c:strCache>
            </c:strRef>
          </c:tx>
          <c:spPr>
            <a:solidFill>
              <a:srgbClr val="92D050"/>
            </a:solidFill>
            <a:ln w="44450">
              <a:solidFill>
                <a:srgbClr val="92D050"/>
              </a:solidFill>
            </a:ln>
            <a:effectLst/>
          </c:spPr>
          <c:invertIfNegative val="0"/>
          <c:dLbls>
            <c:spPr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'[Admin_5-6_VT_QBT_11T2021_GỬI LẠI ANH BẢO.xlsm]Sheet1'!$C$2:$L$2</c:f>
              <c:strCache>
                <c:ptCount val="10"/>
                <c:pt idx="0">
                  <c:v>2011-2012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strCache>
            </c:strRef>
          </c:cat>
          <c:val>
            <c:numRef>
              <c:f>'[Admin_5-6_VT_QBT_11T2021_GỬI LẠI ANH BẢO.xlsm]Sheet1'!$C$3:$L$3</c:f>
              <c:numCache>
                <c:formatCode>_(* #,##0_);_(* \(#,##0\);_(* "-"??_);_(@_)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1465997365</c:v>
                </c:pt>
                <c:pt idx="5">
                  <c:v>1427684004</c:v>
                </c:pt>
                <c:pt idx="6">
                  <c:v>1603091531</c:v>
                </c:pt>
                <c:pt idx="7">
                  <c:v>6134566028</c:v>
                </c:pt>
                <c:pt idx="8">
                  <c:v>16273465655</c:v>
                </c:pt>
                <c:pt idx="9">
                  <c:v>3325441535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2A-42C0-89FE-AFEB3E1C23DF}"/>
            </c:ext>
          </c:extLst>
        </c:ser>
        <c:ser>
          <c:idx val="2"/>
          <c:order val="1"/>
          <c:tx>
            <c:strRef>
              <c:f>'[Admin_5-6_VT_QBT_11T2021_GỬI LẠI ANH BẢO.xlsm]Sheet1'!$B$4</c:f>
              <c:strCache>
                <c:ptCount val="1"/>
                <c:pt idx="0">
                  <c:v>Tiền gốc quỹ bảo trì nhận được</c:v>
                </c:pt>
              </c:strCache>
            </c:strRef>
          </c:tx>
          <c:spPr>
            <a:solidFill>
              <a:srgbClr val="B7DC5C"/>
            </a:solidFill>
            <a:ln w="50800">
              <a:noFill/>
            </a:ln>
            <a:effectLst/>
          </c:spPr>
          <c:invertIfNegative val="0"/>
          <c:dLbls>
            <c:spPr>
              <a:solidFill>
                <a:schemeClr val="bg1">
                  <a:lumMod val="85000"/>
                </a:schemeClr>
              </a:solidFill>
              <a:ln w="3175">
                <a:solidFill>
                  <a:schemeClr val="accent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'[Admin_5-6_VT_QBT_11T2021_GỬI LẠI ANH BẢO.xlsm]Sheet1'!$C$2:$L$2</c:f>
              <c:strCache>
                <c:ptCount val="10"/>
                <c:pt idx="0">
                  <c:v>2011-2012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strCache>
            </c:strRef>
          </c:cat>
          <c:val>
            <c:numRef>
              <c:f>'[Admin_5-6_VT_QBT_11T2021_GỬI LẠI ANH BẢO.xlsm]Sheet1'!$C$4:$L$4</c:f>
              <c:numCache>
                <c:formatCode>_(* #,##0_);_(* \(#,##0\);_(* "-"??_);_(@_)</c:formatCode>
                <c:ptCount val="10"/>
                <c:pt idx="0">
                  <c:v>25145396470</c:v>
                </c:pt>
                <c:pt idx="1">
                  <c:v>4934579805</c:v>
                </c:pt>
                <c:pt idx="2">
                  <c:v>8613110362</c:v>
                </c:pt>
                <c:pt idx="3">
                  <c:v>9469942816</c:v>
                </c:pt>
                <c:pt idx="4">
                  <c:v>8468101486</c:v>
                </c:pt>
                <c:pt idx="5">
                  <c:v>4893123048</c:v>
                </c:pt>
                <c:pt idx="6">
                  <c:v>4300610532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2A-42C0-89FE-AFEB3E1C23DF}"/>
            </c:ext>
          </c:extLst>
        </c:ser>
        <c:ser>
          <c:idx val="3"/>
          <c:order val="2"/>
          <c:tx>
            <c:strRef>
              <c:f>'[Admin_5-6_VT_QBT_11T2021_GỬI LẠI ANH BẢO.xlsm]Sheet1'!$B$5</c:f>
              <c:strCache>
                <c:ptCount val="1"/>
                <c:pt idx="0">
                  <c:v>Quỹ bảo trì</c:v>
                </c:pt>
              </c:strCache>
            </c:strRef>
          </c:tx>
          <c:spPr>
            <a:solidFill>
              <a:schemeClr val="accent5"/>
            </a:solidFill>
            <a:ln w="50800">
              <a:solidFill>
                <a:schemeClr val="accent5"/>
              </a:solidFill>
            </a:ln>
            <a:effectLst/>
          </c:spPr>
          <c:invertIfNegative val="0"/>
          <c:dLbls>
            <c:numFmt formatCode="#,##0" sourceLinked="0"/>
            <c:spPr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accent5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'[Admin_5-6_VT_QBT_11T2021_GỬI LẠI ANH BẢO.xlsm]Sheet1'!$C$2:$L$2</c:f>
              <c:strCache>
                <c:ptCount val="10"/>
                <c:pt idx="0">
                  <c:v>2011-2012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strCache>
            </c:strRef>
          </c:cat>
          <c:val>
            <c:numRef>
              <c:f>'[Admin_5-6_VT_QBT_11T2021_GỬI LẠI ANH BẢO.xlsm]Sheet1'!$C$5:$L$5</c:f>
              <c:numCache>
                <c:formatCode>_(* #,##0_);_(* \(#,##0\);_(* "-"??_);_(@_)</c:formatCode>
                <c:ptCount val="10"/>
                <c:pt idx="0">
                  <c:v>0</c:v>
                </c:pt>
                <c:pt idx="1">
                  <c:v>30079976275</c:v>
                </c:pt>
                <c:pt idx="2">
                  <c:v>38693086637</c:v>
                </c:pt>
                <c:pt idx="3">
                  <c:v>48163029453</c:v>
                </c:pt>
                <c:pt idx="4">
                  <c:v>55165133574</c:v>
                </c:pt>
                <c:pt idx="5">
                  <c:v>58630572618</c:v>
                </c:pt>
                <c:pt idx="6">
                  <c:v>61328091619</c:v>
                </c:pt>
                <c:pt idx="7">
                  <c:v>55193525591</c:v>
                </c:pt>
                <c:pt idx="8">
                  <c:v>38920059936</c:v>
                </c:pt>
                <c:pt idx="9">
                  <c:v>35594618401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2A-42C0-89FE-AFEB3E1C23DF}"/>
            </c:ext>
          </c:extLst>
        </c:ser>
        <c:ser>
          <c:idx val="5"/>
          <c:order val="4"/>
          <c:tx>
            <c:strRef>
              <c:f>'[Admin_5-6_VT_QBT_11T2021_GỬI LẠI ANH BẢO.xlsm]Sheet1'!$B$7</c:f>
              <c:strCache>
                <c:ptCount val="1"/>
                <c:pt idx="0">
                  <c:v>Lãi tiền gửi lũy kế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'[Admin_5-6_VT_QBT_11T2021_GỬI LẠI ANH BẢO.xlsm]Sheet1'!$C$2:$L$2</c:f>
              <c:strCache>
                <c:ptCount val="10"/>
                <c:pt idx="0">
                  <c:v>2011-2012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strCache>
            </c:strRef>
          </c:cat>
          <c:val>
            <c:numRef>
              <c:f>'[Admin_5-6_VT_QBT_11T2021_GỬI LẠI ANH BẢO.xlsm]Sheet1'!$C$7:$L$7</c:f>
              <c:numCache>
                <c:formatCode>_(* #,##0_);_(* \(#,##0\);_(* "-"??_);_(@_)</c:formatCode>
                <c:ptCount val="10"/>
                <c:pt idx="0">
                  <c:v>0</c:v>
                </c:pt>
                <c:pt idx="1">
                  <c:v>2295032523</c:v>
                </c:pt>
                <c:pt idx="2">
                  <c:v>3050370723</c:v>
                </c:pt>
                <c:pt idx="3">
                  <c:v>3810699612</c:v>
                </c:pt>
                <c:pt idx="4">
                  <c:v>7011050723</c:v>
                </c:pt>
                <c:pt idx="5">
                  <c:v>10451007313</c:v>
                </c:pt>
                <c:pt idx="6">
                  <c:v>13864487905</c:v>
                </c:pt>
                <c:pt idx="7">
                  <c:v>18465054256</c:v>
                </c:pt>
                <c:pt idx="8">
                  <c:v>22887165787</c:v>
                </c:pt>
                <c:pt idx="9">
                  <c:v>25516249998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2A-42C0-89FE-AFEB3E1C2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5"/>
        <c:axId val="1054090288"/>
        <c:axId val="1054092368"/>
      </c:barChart>
      <c:lineChart>
        <c:grouping val="stacked"/>
        <c:varyColors val="0"/>
        <c:ser>
          <c:idx val="4"/>
          <c:order val="3"/>
          <c:tx>
            <c:strRef>
              <c:f>'[Admin_5-6_VT_QBT_11T2021_GỬI LẠI ANH BẢO.xlsm]Sheet1'!$B$6</c:f>
              <c:strCache>
                <c:ptCount val="1"/>
                <c:pt idx="0">
                  <c:v>Lãi tiền gửi </c:v>
                </c:pt>
              </c:strCache>
            </c:strRef>
          </c:tx>
          <c:spPr>
            <a:ln w="28575" cap="rnd">
              <a:solidFill>
                <a:srgbClr val="CA432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CA432C"/>
                </a:solidFill>
              </a:ln>
              <a:effectLst/>
            </c:spPr>
          </c:marker>
          <c:val>
            <c:numRef>
              <c:f>'[Admin_5-6_VT_QBT_11T2021_GỬI LẠI ANH BẢO.xlsm]Sheet1'!$C$6:$L$6</c:f>
              <c:numCache>
                <c:formatCode>_(* #,##0_);_(* \(#,##0\);_(* "-"??_);_(@_)</c:formatCode>
                <c:ptCount val="10"/>
                <c:pt idx="0">
                  <c:v>1413712198</c:v>
                </c:pt>
                <c:pt idx="1">
                  <c:v>881320325</c:v>
                </c:pt>
                <c:pt idx="2">
                  <c:v>755338200</c:v>
                </c:pt>
                <c:pt idx="3">
                  <c:v>760328889</c:v>
                </c:pt>
                <c:pt idx="4">
                  <c:v>3200351111</c:v>
                </c:pt>
                <c:pt idx="5">
                  <c:v>3439956590</c:v>
                </c:pt>
                <c:pt idx="6">
                  <c:v>3413480592</c:v>
                </c:pt>
                <c:pt idx="7">
                  <c:v>4600566351</c:v>
                </c:pt>
                <c:pt idx="8">
                  <c:v>4422111531</c:v>
                </c:pt>
                <c:pt idx="9">
                  <c:v>2629084211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72A-42C0-89FE-AFEB3E1C2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4090288"/>
        <c:axId val="1054092368"/>
      </c:lineChart>
      <c:catAx>
        <c:axId val="105409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092368"/>
        <c:crossesAt val="0"/>
        <c:auto val="1"/>
        <c:lblAlgn val="ctr"/>
        <c:lblOffset val="100"/>
        <c:noMultiLvlLbl val="0"/>
      </c:catAx>
      <c:valAx>
        <c:axId val="105409236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090288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7EFA7-AA1A-418E-8BDD-919D3113199B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3819BF28-FB83-4C2D-88B9-CEE255FD2C27}">
      <dgm:prSet phldrT="[Text]" custT="1"/>
      <dgm:spPr>
        <a:solidFill>
          <a:srgbClr val="B7DC5C"/>
        </a:solidFill>
      </dgm:spPr>
      <dgm:t>
        <a:bodyPr/>
        <a:lstStyle/>
        <a:p>
          <a:r>
            <a:rPr lang="en-US" sz="1800" b="1" dirty="0" err="1"/>
            <a:t>Tổ</a:t>
          </a:r>
          <a:r>
            <a:rPr lang="en-US" sz="1800" b="1" dirty="0"/>
            <a:t> </a:t>
          </a:r>
          <a:r>
            <a:rPr lang="en-US" sz="1800" b="1" dirty="0" err="1"/>
            <a:t>chức</a:t>
          </a:r>
          <a:r>
            <a:rPr lang="en-US" sz="1800" b="1" dirty="0"/>
            <a:t> HNNCC 2021</a:t>
          </a:r>
        </a:p>
        <a:p>
          <a:r>
            <a:rPr lang="en-US" sz="1800" i="1" dirty="0">
              <a:solidFill>
                <a:srgbClr val="387869"/>
              </a:solidFill>
            </a:rPr>
            <a:t>AGM 2021 organization</a:t>
          </a:r>
        </a:p>
      </dgm:t>
    </dgm:pt>
    <dgm:pt modelId="{A4C3E1F0-BE3D-4F2E-B56E-66B8263128D1}" type="parTrans" cxnId="{23976FA2-211A-4527-B742-EFB953B79566}">
      <dgm:prSet/>
      <dgm:spPr/>
      <dgm:t>
        <a:bodyPr/>
        <a:lstStyle/>
        <a:p>
          <a:endParaRPr lang="en-US"/>
        </a:p>
      </dgm:t>
    </dgm:pt>
    <dgm:pt modelId="{5C6648B6-28AB-41A9-8B8B-CD543C977698}" type="sibTrans" cxnId="{23976FA2-211A-4527-B742-EFB953B79566}">
      <dgm:prSet/>
      <dgm:spPr/>
      <dgm:t>
        <a:bodyPr/>
        <a:lstStyle/>
        <a:p>
          <a:endParaRPr lang="en-US"/>
        </a:p>
      </dgm:t>
    </dgm:pt>
    <dgm:pt modelId="{C614FADA-F1EA-4B3C-AAA6-D5F5B74C232F}">
      <dgm:prSet phldrT="[Text]" custT="1"/>
      <dgm:spPr>
        <a:solidFill>
          <a:srgbClr val="B7DC5C"/>
        </a:solidFill>
      </dgm:spPr>
      <dgm:t>
        <a:bodyPr/>
        <a:lstStyle/>
        <a:p>
          <a:r>
            <a:rPr lang="en-US" sz="1800" b="1" err="1"/>
            <a:t>Phòng</a:t>
          </a:r>
          <a:r>
            <a:rPr lang="en-US" sz="1800" b="1"/>
            <a:t> </a:t>
          </a:r>
          <a:r>
            <a:rPr lang="en-US" sz="1800" b="1" err="1"/>
            <a:t>chống</a:t>
          </a:r>
          <a:r>
            <a:rPr lang="en-US" sz="1800" b="1"/>
            <a:t> dịch COVID-19</a:t>
          </a:r>
        </a:p>
        <a:p>
          <a:r>
            <a:rPr lang="en-US" sz="1800" i="1">
              <a:solidFill>
                <a:srgbClr val="387869"/>
              </a:solidFill>
            </a:rPr>
            <a:t>Prevention of Covid-19</a:t>
          </a:r>
          <a:r>
            <a:rPr lang="en-US" sz="1800" i="1"/>
            <a:t> </a:t>
          </a:r>
        </a:p>
      </dgm:t>
    </dgm:pt>
    <dgm:pt modelId="{9B1DB2F2-8852-440D-8788-7B1466990C04}" type="parTrans" cxnId="{CAB39835-3AC0-42A6-B7E8-88035FC7CC75}">
      <dgm:prSet/>
      <dgm:spPr/>
      <dgm:t>
        <a:bodyPr/>
        <a:lstStyle/>
        <a:p>
          <a:endParaRPr lang="en-US"/>
        </a:p>
      </dgm:t>
    </dgm:pt>
    <dgm:pt modelId="{9CCB8D8C-18AB-42DA-9405-37041579B3C4}" type="sibTrans" cxnId="{CAB39835-3AC0-42A6-B7E8-88035FC7CC75}">
      <dgm:prSet/>
      <dgm:spPr/>
      <dgm:t>
        <a:bodyPr/>
        <a:lstStyle/>
        <a:p>
          <a:endParaRPr lang="en-US"/>
        </a:p>
      </dgm:t>
    </dgm:pt>
    <dgm:pt modelId="{60EDD834-9E5F-4D18-A35D-ED94792B2ADD}">
      <dgm:prSet phldrT="[Text]" custT="1"/>
      <dgm:spPr>
        <a:solidFill>
          <a:srgbClr val="B7DC5C"/>
        </a:solidFill>
      </dgm:spPr>
      <dgm:t>
        <a:bodyPr/>
        <a:lstStyle/>
        <a:p>
          <a:r>
            <a:rPr lang="en-US" sz="1700" b="1" i="0" spc="-50" baseline="0" smtClean="0"/>
            <a:t>NOZOMI tiếp nhận quản lý</a:t>
          </a:r>
        </a:p>
        <a:p>
          <a:r>
            <a:rPr lang="en-US" sz="1700" i="1" spc="-50" baseline="0" smtClean="0">
              <a:solidFill>
                <a:srgbClr val="387869"/>
              </a:solidFill>
            </a:rPr>
            <a:t>NOZOMI started to manage</a:t>
          </a:r>
          <a:endParaRPr lang="en-US" sz="1700" i="1" spc="-50" baseline="0" dirty="0">
            <a:solidFill>
              <a:srgbClr val="387869"/>
            </a:solidFill>
          </a:endParaRPr>
        </a:p>
      </dgm:t>
    </dgm:pt>
    <dgm:pt modelId="{CE966083-50B1-4AAE-B525-2BA359695CF5}" type="parTrans" cxnId="{4C2D0F90-75D4-4226-B2D7-C434C507FA90}">
      <dgm:prSet/>
      <dgm:spPr/>
      <dgm:t>
        <a:bodyPr/>
        <a:lstStyle/>
        <a:p>
          <a:endParaRPr lang="en-US"/>
        </a:p>
      </dgm:t>
    </dgm:pt>
    <dgm:pt modelId="{367B37A1-3EBF-4541-887F-25BA5655EA10}" type="sibTrans" cxnId="{4C2D0F90-75D4-4226-B2D7-C434C507FA90}">
      <dgm:prSet/>
      <dgm:spPr/>
      <dgm:t>
        <a:bodyPr/>
        <a:lstStyle/>
        <a:p>
          <a:endParaRPr lang="en-US"/>
        </a:p>
      </dgm:t>
    </dgm:pt>
    <dgm:pt modelId="{91F004DE-81F9-48FD-9712-C29D5B1B2E88}" type="pres">
      <dgm:prSet presAssocID="{6C27EFA7-AA1A-418E-8BDD-919D3113199B}" presName="Name0" presStyleCnt="0">
        <dgm:presLayoutVars>
          <dgm:dir/>
          <dgm:resizeHandles val="exact"/>
        </dgm:presLayoutVars>
      </dgm:prSet>
      <dgm:spPr/>
    </dgm:pt>
    <dgm:pt modelId="{6EB91F2F-F3DA-4131-9B1C-DB35563A8143}" type="pres">
      <dgm:prSet presAssocID="{6C27EFA7-AA1A-418E-8BDD-919D3113199B}" presName="bkgdShp" presStyleLbl="alignAccFollowNode1" presStyleIdx="0" presStyleCnt="1" custScaleY="219846" custLinFactNeighborY="1957"/>
      <dgm:spPr/>
    </dgm:pt>
    <dgm:pt modelId="{30E24F64-D8CA-485C-997B-5B1648A5C4E0}" type="pres">
      <dgm:prSet presAssocID="{6C27EFA7-AA1A-418E-8BDD-919D3113199B}" presName="linComp" presStyleCnt="0"/>
      <dgm:spPr/>
    </dgm:pt>
    <dgm:pt modelId="{3D7F0723-6CFF-44ED-9349-4DA8B34FBE6B}" type="pres">
      <dgm:prSet presAssocID="{3819BF28-FB83-4C2D-88B9-CEE255FD2C27}" presName="compNode" presStyleCnt="0"/>
      <dgm:spPr/>
    </dgm:pt>
    <dgm:pt modelId="{31C3A136-73F7-4D0D-89A3-DA0CF3B4221F}" type="pres">
      <dgm:prSet presAssocID="{3819BF28-FB83-4C2D-88B9-CEE255FD2C27}" presName="node" presStyleLbl="node1" presStyleIdx="0" presStyleCnt="3" custScaleY="34144" custLinFactNeighborX="880" custLinFactNeighborY="-491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C77B8-F06B-4C7A-8C10-50A4B88B5EBD}" type="pres">
      <dgm:prSet presAssocID="{3819BF28-FB83-4C2D-88B9-CEE255FD2C27}" presName="invisiNode" presStyleLbl="node1" presStyleIdx="0" presStyleCnt="3"/>
      <dgm:spPr/>
    </dgm:pt>
    <dgm:pt modelId="{406F504C-5DD6-48F5-8C7A-B8BF26011D53}" type="pres">
      <dgm:prSet presAssocID="{3819BF28-FB83-4C2D-88B9-CEE255FD2C27}" presName="imagNode" presStyleLbl="fgImgPlace1" presStyleIdx="0" presStyleCnt="3" custScaleY="157995" custLinFactNeighborX="1114" custLinFactNeighborY="-4902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1E07F02-0F95-4E3B-BA94-363BEC45B7CD}" type="pres">
      <dgm:prSet presAssocID="{5C6648B6-28AB-41A9-8B8B-CD543C97769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C88B8A9-1A08-4241-AF07-C4BE07B7E9DE}" type="pres">
      <dgm:prSet presAssocID="{C614FADA-F1EA-4B3C-AAA6-D5F5B74C232F}" presName="compNode" presStyleCnt="0"/>
      <dgm:spPr/>
    </dgm:pt>
    <dgm:pt modelId="{D445D429-38AF-4BA7-A126-693FEAE9BAE5}" type="pres">
      <dgm:prSet presAssocID="{C614FADA-F1EA-4B3C-AAA6-D5F5B74C232F}" presName="node" presStyleLbl="node1" presStyleIdx="1" presStyleCnt="3" custScaleX="105960" custScaleY="32552" custLinFactNeighborX="1115" custLinFactNeighborY="-485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9F806-5B0E-4295-9705-615803A6C49C}" type="pres">
      <dgm:prSet presAssocID="{C614FADA-F1EA-4B3C-AAA6-D5F5B74C232F}" presName="invisiNode" presStyleLbl="node1" presStyleIdx="1" presStyleCnt="3"/>
      <dgm:spPr/>
    </dgm:pt>
    <dgm:pt modelId="{0F1848E5-C493-4D01-BDE1-9A0DCE88FA2B}" type="pres">
      <dgm:prSet presAssocID="{C614FADA-F1EA-4B3C-AAA6-D5F5B74C232F}" presName="imagNode" presStyleLbl="fgImgPlace1" presStyleIdx="1" presStyleCnt="3" custScaleY="155770" custLinFactNeighborX="426" custLinFactNeighborY="-4766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3DFB8D74-D447-4D8D-8D32-165E9DB34F6D}" type="pres">
      <dgm:prSet presAssocID="{9CCB8D8C-18AB-42DA-9405-37041579B3C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FAFFCAB-5CDC-4D5B-895A-8CA31D7B2FBB}" type="pres">
      <dgm:prSet presAssocID="{60EDD834-9E5F-4D18-A35D-ED94792B2ADD}" presName="compNode" presStyleCnt="0"/>
      <dgm:spPr/>
    </dgm:pt>
    <dgm:pt modelId="{2FB4FB04-5E62-44EB-A51C-65FE45A2AFE9}" type="pres">
      <dgm:prSet presAssocID="{60EDD834-9E5F-4D18-A35D-ED94792B2ADD}" presName="node" presStyleLbl="node1" presStyleIdx="2" presStyleCnt="3" custScaleY="32351" custLinFactNeighborX="2699" custLinFactNeighborY="-497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E30C2-13D2-4EEA-8EF6-13FB9C0F02F5}" type="pres">
      <dgm:prSet presAssocID="{60EDD834-9E5F-4D18-A35D-ED94792B2ADD}" presName="invisiNode" presStyleLbl="node1" presStyleIdx="2" presStyleCnt="3"/>
      <dgm:spPr/>
    </dgm:pt>
    <dgm:pt modelId="{950B9A34-A23A-446C-8475-B59403C57D13}" type="pres">
      <dgm:prSet presAssocID="{60EDD834-9E5F-4D18-A35D-ED94792B2ADD}" presName="imagNode" presStyleLbl="fgImgPlace1" presStyleIdx="2" presStyleCnt="3" custScaleY="154738" custLinFactNeighborX="887" custLinFactNeighborY="-5023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</dgm:ptLst>
  <dgm:cxnLst>
    <dgm:cxn modelId="{6FE97DF9-FC6B-44D2-B2D8-18388D990696}" type="presOf" srcId="{60EDD834-9E5F-4D18-A35D-ED94792B2ADD}" destId="{2FB4FB04-5E62-44EB-A51C-65FE45A2AFE9}" srcOrd="0" destOrd="0" presId="urn:microsoft.com/office/officeart/2005/8/layout/pList2"/>
    <dgm:cxn modelId="{CAEB281B-72D6-4613-BD6E-C6136400A10E}" type="presOf" srcId="{9CCB8D8C-18AB-42DA-9405-37041579B3C4}" destId="{3DFB8D74-D447-4D8D-8D32-165E9DB34F6D}" srcOrd="0" destOrd="0" presId="urn:microsoft.com/office/officeart/2005/8/layout/pList2"/>
    <dgm:cxn modelId="{23976FA2-211A-4527-B742-EFB953B79566}" srcId="{6C27EFA7-AA1A-418E-8BDD-919D3113199B}" destId="{3819BF28-FB83-4C2D-88B9-CEE255FD2C27}" srcOrd="0" destOrd="0" parTransId="{A4C3E1F0-BE3D-4F2E-B56E-66B8263128D1}" sibTransId="{5C6648B6-28AB-41A9-8B8B-CD543C977698}"/>
    <dgm:cxn modelId="{CAB39835-3AC0-42A6-B7E8-88035FC7CC75}" srcId="{6C27EFA7-AA1A-418E-8BDD-919D3113199B}" destId="{C614FADA-F1EA-4B3C-AAA6-D5F5B74C232F}" srcOrd="1" destOrd="0" parTransId="{9B1DB2F2-8852-440D-8788-7B1466990C04}" sibTransId="{9CCB8D8C-18AB-42DA-9405-37041579B3C4}"/>
    <dgm:cxn modelId="{5F79F55B-B9C6-4EC0-984C-FC2D0F9BC2CA}" type="presOf" srcId="{C614FADA-F1EA-4B3C-AAA6-D5F5B74C232F}" destId="{D445D429-38AF-4BA7-A126-693FEAE9BAE5}" srcOrd="0" destOrd="0" presId="urn:microsoft.com/office/officeart/2005/8/layout/pList2"/>
    <dgm:cxn modelId="{A4D62CB1-ADC7-4D4E-895D-28E17D2C0CD3}" type="presOf" srcId="{3819BF28-FB83-4C2D-88B9-CEE255FD2C27}" destId="{31C3A136-73F7-4D0D-89A3-DA0CF3B4221F}" srcOrd="0" destOrd="0" presId="urn:microsoft.com/office/officeart/2005/8/layout/pList2"/>
    <dgm:cxn modelId="{85ACF925-6A3E-4968-AF78-7DE0F50A9B24}" type="presOf" srcId="{6C27EFA7-AA1A-418E-8BDD-919D3113199B}" destId="{91F004DE-81F9-48FD-9712-C29D5B1B2E88}" srcOrd="0" destOrd="0" presId="urn:microsoft.com/office/officeart/2005/8/layout/pList2"/>
    <dgm:cxn modelId="{9A78FA1C-9CEE-4E00-B5F3-E4313E0A00F6}" type="presOf" srcId="{5C6648B6-28AB-41A9-8B8B-CD543C977698}" destId="{91E07F02-0F95-4E3B-BA94-363BEC45B7CD}" srcOrd="0" destOrd="0" presId="urn:microsoft.com/office/officeart/2005/8/layout/pList2"/>
    <dgm:cxn modelId="{4C2D0F90-75D4-4226-B2D7-C434C507FA90}" srcId="{6C27EFA7-AA1A-418E-8BDD-919D3113199B}" destId="{60EDD834-9E5F-4D18-A35D-ED94792B2ADD}" srcOrd="2" destOrd="0" parTransId="{CE966083-50B1-4AAE-B525-2BA359695CF5}" sibTransId="{367B37A1-3EBF-4541-887F-25BA5655EA10}"/>
    <dgm:cxn modelId="{289D2B7B-5623-4138-AC67-58C5EC84E173}" type="presParOf" srcId="{91F004DE-81F9-48FD-9712-C29D5B1B2E88}" destId="{6EB91F2F-F3DA-4131-9B1C-DB35563A8143}" srcOrd="0" destOrd="0" presId="urn:microsoft.com/office/officeart/2005/8/layout/pList2"/>
    <dgm:cxn modelId="{296E91B3-33A2-497E-B942-461FB8745D17}" type="presParOf" srcId="{91F004DE-81F9-48FD-9712-C29D5B1B2E88}" destId="{30E24F64-D8CA-485C-997B-5B1648A5C4E0}" srcOrd="1" destOrd="0" presId="urn:microsoft.com/office/officeart/2005/8/layout/pList2"/>
    <dgm:cxn modelId="{7F99D69F-6862-42FF-AED6-8EFDC59B1243}" type="presParOf" srcId="{30E24F64-D8CA-485C-997B-5B1648A5C4E0}" destId="{3D7F0723-6CFF-44ED-9349-4DA8B34FBE6B}" srcOrd="0" destOrd="0" presId="urn:microsoft.com/office/officeart/2005/8/layout/pList2"/>
    <dgm:cxn modelId="{20D3EA9A-136F-46F4-9F36-4F98AAD6FE00}" type="presParOf" srcId="{3D7F0723-6CFF-44ED-9349-4DA8B34FBE6B}" destId="{31C3A136-73F7-4D0D-89A3-DA0CF3B4221F}" srcOrd="0" destOrd="0" presId="urn:microsoft.com/office/officeart/2005/8/layout/pList2"/>
    <dgm:cxn modelId="{7CBC9E90-3494-47EE-BE7E-0F205058C6FD}" type="presParOf" srcId="{3D7F0723-6CFF-44ED-9349-4DA8B34FBE6B}" destId="{748C77B8-F06B-4C7A-8C10-50A4B88B5EBD}" srcOrd="1" destOrd="0" presId="urn:microsoft.com/office/officeart/2005/8/layout/pList2"/>
    <dgm:cxn modelId="{A7D740EB-9633-4F30-917F-7846F5ECBDEF}" type="presParOf" srcId="{3D7F0723-6CFF-44ED-9349-4DA8B34FBE6B}" destId="{406F504C-5DD6-48F5-8C7A-B8BF26011D53}" srcOrd="2" destOrd="0" presId="urn:microsoft.com/office/officeart/2005/8/layout/pList2"/>
    <dgm:cxn modelId="{4281986E-03EF-4FA9-AAB7-EB609D0DBE4A}" type="presParOf" srcId="{30E24F64-D8CA-485C-997B-5B1648A5C4E0}" destId="{91E07F02-0F95-4E3B-BA94-363BEC45B7CD}" srcOrd="1" destOrd="0" presId="urn:microsoft.com/office/officeart/2005/8/layout/pList2"/>
    <dgm:cxn modelId="{EF1D4C06-D493-4DD7-ADE9-B5917277F0D5}" type="presParOf" srcId="{30E24F64-D8CA-485C-997B-5B1648A5C4E0}" destId="{6C88B8A9-1A08-4241-AF07-C4BE07B7E9DE}" srcOrd="2" destOrd="0" presId="urn:microsoft.com/office/officeart/2005/8/layout/pList2"/>
    <dgm:cxn modelId="{77C3BFC8-585A-49AD-AF37-9E691BB110D6}" type="presParOf" srcId="{6C88B8A9-1A08-4241-AF07-C4BE07B7E9DE}" destId="{D445D429-38AF-4BA7-A126-693FEAE9BAE5}" srcOrd="0" destOrd="0" presId="urn:microsoft.com/office/officeart/2005/8/layout/pList2"/>
    <dgm:cxn modelId="{704DD357-785B-41ED-866E-65136CF56BB6}" type="presParOf" srcId="{6C88B8A9-1A08-4241-AF07-C4BE07B7E9DE}" destId="{3D49F806-5B0E-4295-9705-615803A6C49C}" srcOrd="1" destOrd="0" presId="urn:microsoft.com/office/officeart/2005/8/layout/pList2"/>
    <dgm:cxn modelId="{D7E471F4-0E49-475D-B555-AAC1A65AD56E}" type="presParOf" srcId="{6C88B8A9-1A08-4241-AF07-C4BE07B7E9DE}" destId="{0F1848E5-C493-4D01-BDE1-9A0DCE88FA2B}" srcOrd="2" destOrd="0" presId="urn:microsoft.com/office/officeart/2005/8/layout/pList2"/>
    <dgm:cxn modelId="{2600BDCF-6729-460A-A419-ACC286D576E0}" type="presParOf" srcId="{30E24F64-D8CA-485C-997B-5B1648A5C4E0}" destId="{3DFB8D74-D447-4D8D-8D32-165E9DB34F6D}" srcOrd="3" destOrd="0" presId="urn:microsoft.com/office/officeart/2005/8/layout/pList2"/>
    <dgm:cxn modelId="{EB90C5D7-9215-4E60-BC0A-195B33396DC8}" type="presParOf" srcId="{30E24F64-D8CA-485C-997B-5B1648A5C4E0}" destId="{AFAFFCAB-5CDC-4D5B-895A-8CA31D7B2FBB}" srcOrd="4" destOrd="0" presId="urn:microsoft.com/office/officeart/2005/8/layout/pList2"/>
    <dgm:cxn modelId="{D2799AE6-E88A-450D-8264-F7C3AB7D4BDE}" type="presParOf" srcId="{AFAFFCAB-5CDC-4D5B-895A-8CA31D7B2FBB}" destId="{2FB4FB04-5E62-44EB-A51C-65FE45A2AFE9}" srcOrd="0" destOrd="0" presId="urn:microsoft.com/office/officeart/2005/8/layout/pList2"/>
    <dgm:cxn modelId="{584D564A-B46C-4168-B92C-0292B5933A2F}" type="presParOf" srcId="{AFAFFCAB-5CDC-4D5B-895A-8CA31D7B2FBB}" destId="{1F4E30C2-13D2-4EEA-8EF6-13FB9C0F02F5}" srcOrd="1" destOrd="0" presId="urn:microsoft.com/office/officeart/2005/8/layout/pList2"/>
    <dgm:cxn modelId="{559DA0E4-CE92-4488-8237-4C4AD7E79EAE}" type="presParOf" srcId="{AFAFFCAB-5CDC-4D5B-895A-8CA31D7B2FBB}" destId="{950B9A34-A23A-446C-8475-B59403C57D1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27EFA7-AA1A-418E-8BDD-919D3113199B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C614FADA-F1EA-4B3C-AAA6-D5F5B74C232F}">
      <dgm:prSet phldrT="[Text]" custT="1"/>
      <dgm:spPr>
        <a:solidFill>
          <a:srgbClr val="B7DC5C"/>
        </a:solidFill>
      </dgm:spPr>
      <dgm:t>
        <a:bodyPr anchor="ctr"/>
        <a:lstStyle/>
        <a:p>
          <a:r>
            <a:rPr lang="en-US" sz="1700" b="1" dirty="0" err="1"/>
            <a:t>Duy</a:t>
          </a:r>
          <a:r>
            <a:rPr lang="en-US" sz="1700" b="1" dirty="0"/>
            <a:t> </a:t>
          </a:r>
          <a:r>
            <a:rPr lang="en-US" sz="1700" b="1" dirty="0" err="1"/>
            <a:t>tu</a:t>
          </a:r>
          <a:r>
            <a:rPr lang="en-US" sz="1700" b="1" dirty="0"/>
            <a:t> </a:t>
          </a:r>
          <a:r>
            <a:rPr lang="en-US" sz="1700" b="1" dirty="0" err="1"/>
            <a:t>bảo</a:t>
          </a:r>
          <a:r>
            <a:rPr lang="en-US" sz="1700" b="1" dirty="0"/>
            <a:t> </a:t>
          </a:r>
          <a:r>
            <a:rPr lang="en-US" sz="1700" b="1" dirty="0" err="1"/>
            <a:t>trì</a:t>
          </a:r>
          <a:r>
            <a:rPr lang="en-US" sz="1700" b="1" dirty="0"/>
            <a:t> </a:t>
          </a:r>
          <a:r>
            <a:rPr lang="en-US" sz="1700" b="1" dirty="0" err="1"/>
            <a:t>các</a:t>
          </a:r>
          <a:r>
            <a:rPr lang="en-US" sz="1700" b="1" dirty="0"/>
            <a:t> </a:t>
          </a:r>
          <a:r>
            <a:rPr lang="en-US" sz="1700" b="1" dirty="0" err="1"/>
            <a:t>hệ</a:t>
          </a:r>
          <a:r>
            <a:rPr lang="en-US" sz="1700" b="1" dirty="0"/>
            <a:t> </a:t>
          </a:r>
          <a:r>
            <a:rPr lang="en-US" sz="1700" b="1" dirty="0" err="1"/>
            <a:t>thống</a:t>
          </a:r>
          <a:r>
            <a:rPr lang="en-US" sz="1700" b="1" dirty="0"/>
            <a:t> </a:t>
          </a:r>
          <a:r>
            <a:rPr lang="en-US" sz="1700" b="1" err="1"/>
            <a:t>kỹ</a:t>
          </a:r>
          <a:r>
            <a:rPr lang="en-US" sz="1700" b="1"/>
            <a:t> </a:t>
          </a:r>
          <a:r>
            <a:rPr lang="en-US" sz="1700" b="1" smtClean="0"/>
            <a:t>thuật</a:t>
          </a:r>
        </a:p>
        <a:p>
          <a:r>
            <a:rPr lang="en-US" sz="1700" b="1" i="1" spc="-70" baseline="0" smtClean="0">
              <a:solidFill>
                <a:srgbClr val="387869"/>
              </a:solidFill>
            </a:rPr>
            <a:t>Maintainance main systems</a:t>
          </a:r>
          <a:endParaRPr lang="en-US" sz="1700" b="1" i="1" spc="-70" baseline="0" dirty="0">
            <a:solidFill>
              <a:srgbClr val="387869"/>
            </a:solidFill>
          </a:endParaRPr>
        </a:p>
      </dgm:t>
    </dgm:pt>
    <dgm:pt modelId="{9B1DB2F2-8852-440D-8788-7B1466990C04}" type="parTrans" cxnId="{CAB39835-3AC0-42A6-B7E8-88035FC7CC75}">
      <dgm:prSet/>
      <dgm:spPr/>
      <dgm:t>
        <a:bodyPr/>
        <a:lstStyle/>
        <a:p>
          <a:endParaRPr lang="en-US"/>
        </a:p>
      </dgm:t>
    </dgm:pt>
    <dgm:pt modelId="{9CCB8D8C-18AB-42DA-9405-37041579B3C4}" type="sibTrans" cxnId="{CAB39835-3AC0-42A6-B7E8-88035FC7CC75}">
      <dgm:prSet/>
      <dgm:spPr/>
      <dgm:t>
        <a:bodyPr/>
        <a:lstStyle/>
        <a:p>
          <a:endParaRPr lang="en-US"/>
        </a:p>
      </dgm:t>
    </dgm:pt>
    <dgm:pt modelId="{60EDD834-9E5F-4D18-A35D-ED94792B2ADD}">
      <dgm:prSet phldrT="[Text]" custT="1"/>
      <dgm:spPr>
        <a:solidFill>
          <a:srgbClr val="B7DC5C"/>
        </a:solidFill>
      </dgm:spPr>
      <dgm:t>
        <a:bodyPr anchor="ctr"/>
        <a:lstStyle/>
        <a:p>
          <a:r>
            <a:rPr lang="en-US" sz="1700" b="1" dirty="0" err="1"/>
            <a:t>Sửa</a:t>
          </a:r>
          <a:r>
            <a:rPr lang="en-US" sz="1700" b="1" dirty="0"/>
            <a:t> </a:t>
          </a:r>
          <a:r>
            <a:rPr lang="en-US" sz="1700" b="1" dirty="0" err="1"/>
            <a:t>chữa</a:t>
          </a:r>
          <a:r>
            <a:rPr lang="en-US" sz="1700" b="1" dirty="0"/>
            <a:t> </a:t>
          </a:r>
          <a:r>
            <a:rPr lang="en-US" sz="1700" b="1" dirty="0" err="1"/>
            <a:t>các</a:t>
          </a:r>
          <a:r>
            <a:rPr lang="en-US" sz="1700" b="1" dirty="0"/>
            <a:t> </a:t>
          </a:r>
          <a:r>
            <a:rPr lang="en-US" sz="1700" b="1" dirty="0" err="1"/>
            <a:t>loại</a:t>
          </a:r>
          <a:r>
            <a:rPr lang="en-US" sz="1700" b="1" dirty="0"/>
            <a:t> </a:t>
          </a:r>
          <a:r>
            <a:rPr lang="en-US" sz="1700" b="1" dirty="0" err="1"/>
            <a:t>máy</a:t>
          </a:r>
          <a:r>
            <a:rPr lang="en-US" sz="1700" b="1" dirty="0"/>
            <a:t> </a:t>
          </a:r>
          <a:r>
            <a:rPr lang="en-US" sz="1700" b="1" dirty="0" err="1"/>
            <a:t>móc</a:t>
          </a:r>
          <a:r>
            <a:rPr lang="en-US" sz="1700" b="1" dirty="0"/>
            <a:t> </a:t>
          </a:r>
          <a:r>
            <a:rPr lang="en-US" sz="1700" b="1" dirty="0" err="1"/>
            <a:t>thiết</a:t>
          </a:r>
          <a:r>
            <a:rPr lang="en-US" sz="1700" b="1" dirty="0"/>
            <a:t> </a:t>
          </a:r>
          <a:r>
            <a:rPr lang="en-US" sz="1700" b="1" dirty="0" err="1"/>
            <a:t>bị</a:t>
          </a:r>
          <a:r>
            <a:rPr lang="en-US" sz="1700" b="1" dirty="0"/>
            <a:t>, </a:t>
          </a:r>
          <a:r>
            <a:rPr lang="en-US" sz="1700" b="1" dirty="0" err="1"/>
            <a:t>chống</a:t>
          </a:r>
          <a:r>
            <a:rPr lang="en-US" sz="1700" b="1" dirty="0"/>
            <a:t> </a:t>
          </a:r>
          <a:r>
            <a:rPr lang="en-US" sz="1700" b="1" dirty="0" err="1"/>
            <a:t>thấm</a:t>
          </a:r>
          <a:r>
            <a:rPr lang="en-US" sz="1700" b="1" dirty="0"/>
            <a:t> </a:t>
          </a:r>
          <a:r>
            <a:rPr lang="en-US" sz="1700" b="1" dirty="0" err="1"/>
            <a:t>thác</a:t>
          </a:r>
          <a:r>
            <a:rPr lang="en-US" sz="1700" b="1" dirty="0"/>
            <a:t> </a:t>
          </a:r>
          <a:r>
            <a:rPr lang="en-US" sz="1700" b="1" err="1"/>
            <a:t>nước</a:t>
          </a:r>
          <a:r>
            <a:rPr lang="en-US" sz="1700" b="1"/>
            <a:t> </a:t>
          </a:r>
          <a:r>
            <a:rPr lang="en-US" sz="1700" b="1" smtClean="0"/>
            <a:t>18M</a:t>
          </a:r>
        </a:p>
        <a:p>
          <a:r>
            <a:rPr lang="en-US" sz="1700" b="1" i="1" smtClean="0">
              <a:solidFill>
                <a:srgbClr val="387869"/>
              </a:solidFill>
            </a:rPr>
            <a:t>Waterproof the waterfall</a:t>
          </a:r>
          <a:endParaRPr lang="en-US" sz="1700" b="1" i="1" dirty="0">
            <a:solidFill>
              <a:srgbClr val="387869"/>
            </a:solidFill>
          </a:endParaRPr>
        </a:p>
      </dgm:t>
    </dgm:pt>
    <dgm:pt modelId="{CE966083-50B1-4AAE-B525-2BA359695CF5}" type="parTrans" cxnId="{4C2D0F90-75D4-4226-B2D7-C434C507FA90}">
      <dgm:prSet/>
      <dgm:spPr/>
      <dgm:t>
        <a:bodyPr/>
        <a:lstStyle/>
        <a:p>
          <a:endParaRPr lang="en-US"/>
        </a:p>
      </dgm:t>
    </dgm:pt>
    <dgm:pt modelId="{367B37A1-3EBF-4541-887F-25BA5655EA10}" type="sibTrans" cxnId="{4C2D0F90-75D4-4226-B2D7-C434C507FA90}">
      <dgm:prSet/>
      <dgm:spPr/>
      <dgm:t>
        <a:bodyPr/>
        <a:lstStyle/>
        <a:p>
          <a:endParaRPr lang="en-US"/>
        </a:p>
      </dgm:t>
    </dgm:pt>
    <dgm:pt modelId="{9897DD9A-EABB-4D2A-BD90-B989047974AB}">
      <dgm:prSet phldrT="[Text]" custT="1"/>
      <dgm:spPr>
        <a:solidFill>
          <a:srgbClr val="B7DC5C"/>
        </a:solidFill>
      </dgm:spPr>
      <dgm:t>
        <a:bodyPr anchor="ctr"/>
        <a:lstStyle/>
        <a:p>
          <a:pPr algn="ctr">
            <a:lnSpc>
              <a:spcPct val="100000"/>
            </a:lnSpc>
          </a:pPr>
          <a:r>
            <a:rPr lang="en-US" sz="1700" b="1" dirty="0" err="1"/>
            <a:t>Sửa</a:t>
          </a:r>
          <a:r>
            <a:rPr lang="en-US" sz="1700" b="1" dirty="0"/>
            <a:t> </a:t>
          </a:r>
          <a:r>
            <a:rPr lang="en-US" sz="1700" b="1" dirty="0" err="1"/>
            <a:t>chữa</a:t>
          </a:r>
          <a:r>
            <a:rPr lang="en-US" sz="1700" b="1" dirty="0"/>
            <a:t> </a:t>
          </a:r>
          <a:r>
            <a:rPr lang="en-US" sz="1700" b="1" dirty="0" err="1"/>
            <a:t>bảo</a:t>
          </a:r>
          <a:r>
            <a:rPr lang="en-US" sz="1700" b="1" dirty="0"/>
            <a:t> </a:t>
          </a:r>
          <a:r>
            <a:rPr lang="en-US" sz="1700" b="1" dirty="0" err="1"/>
            <a:t>dưỡng</a:t>
          </a:r>
          <a:r>
            <a:rPr lang="en-US" sz="1700" b="1" dirty="0"/>
            <a:t> </a:t>
          </a:r>
          <a:r>
            <a:rPr lang="en-US" sz="1700" b="1" dirty="0" err="1"/>
            <a:t>tiện</a:t>
          </a:r>
          <a:r>
            <a:rPr lang="en-US" sz="1700" b="1" dirty="0"/>
            <a:t> </a:t>
          </a:r>
          <a:r>
            <a:rPr lang="en-US" sz="1700" b="1" dirty="0" err="1"/>
            <a:t>ích</a:t>
          </a:r>
          <a:r>
            <a:rPr lang="en-US" sz="1700" b="1" dirty="0"/>
            <a:t> </a:t>
          </a:r>
          <a:r>
            <a:rPr lang="en-US" sz="1700" b="1" err="1"/>
            <a:t>công</a:t>
          </a:r>
          <a:r>
            <a:rPr lang="en-US" sz="1700" b="1"/>
            <a:t> </a:t>
          </a:r>
          <a:r>
            <a:rPr lang="en-US" sz="1700" b="1" smtClean="0"/>
            <a:t>cộng</a:t>
          </a:r>
        </a:p>
        <a:p>
          <a:pPr algn="ctr">
            <a:lnSpc>
              <a:spcPct val="100000"/>
            </a:lnSpc>
          </a:pPr>
          <a:r>
            <a:rPr lang="en-US" sz="1700" b="1" i="1" spc="-40" baseline="0" smtClean="0">
              <a:solidFill>
                <a:srgbClr val="387869"/>
              </a:solidFill>
            </a:rPr>
            <a:t>Repairing </a:t>
          </a:r>
          <a:r>
            <a:rPr lang="en-US" sz="1700" b="1" i="1" spc="-40" baseline="0" dirty="0">
              <a:solidFill>
                <a:srgbClr val="387869"/>
              </a:solidFill>
            </a:rPr>
            <a:t>public systems</a:t>
          </a:r>
        </a:p>
      </dgm:t>
    </dgm:pt>
    <dgm:pt modelId="{2A5AB99F-E35B-4337-90AC-E6D847851F39}" type="parTrans" cxnId="{7B4ECF90-3FAD-420C-B3FE-357BE9CEAC52}">
      <dgm:prSet/>
      <dgm:spPr/>
      <dgm:t>
        <a:bodyPr/>
        <a:lstStyle/>
        <a:p>
          <a:endParaRPr lang="en-US"/>
        </a:p>
      </dgm:t>
    </dgm:pt>
    <dgm:pt modelId="{FEE5D652-5CB2-4354-BF8E-02681D35C5A5}" type="sibTrans" cxnId="{7B4ECF90-3FAD-420C-B3FE-357BE9CEAC52}">
      <dgm:prSet/>
      <dgm:spPr/>
      <dgm:t>
        <a:bodyPr/>
        <a:lstStyle/>
        <a:p>
          <a:endParaRPr lang="en-US"/>
        </a:p>
      </dgm:t>
    </dgm:pt>
    <dgm:pt modelId="{91F004DE-81F9-48FD-9712-C29D5B1B2E88}" type="pres">
      <dgm:prSet presAssocID="{6C27EFA7-AA1A-418E-8BDD-919D3113199B}" presName="Name0" presStyleCnt="0">
        <dgm:presLayoutVars>
          <dgm:dir/>
          <dgm:resizeHandles val="exact"/>
        </dgm:presLayoutVars>
      </dgm:prSet>
      <dgm:spPr/>
    </dgm:pt>
    <dgm:pt modelId="{6EB91F2F-F3DA-4131-9B1C-DB35563A8143}" type="pres">
      <dgm:prSet presAssocID="{6C27EFA7-AA1A-418E-8BDD-919D3113199B}" presName="bkgdShp" presStyleLbl="alignAccFollowNode1" presStyleIdx="0" presStyleCnt="1" custScaleY="222222" custLinFactNeighborY="-490"/>
      <dgm:spPr/>
    </dgm:pt>
    <dgm:pt modelId="{30E24F64-D8CA-485C-997B-5B1648A5C4E0}" type="pres">
      <dgm:prSet presAssocID="{6C27EFA7-AA1A-418E-8BDD-919D3113199B}" presName="linComp" presStyleCnt="0"/>
      <dgm:spPr/>
    </dgm:pt>
    <dgm:pt modelId="{6C88B8A9-1A08-4241-AF07-C4BE07B7E9DE}" type="pres">
      <dgm:prSet presAssocID="{C614FADA-F1EA-4B3C-AAA6-D5F5B74C232F}" presName="compNode" presStyleCnt="0"/>
      <dgm:spPr/>
    </dgm:pt>
    <dgm:pt modelId="{D445D429-38AF-4BA7-A126-693FEAE9BAE5}" type="pres">
      <dgm:prSet presAssocID="{C614FADA-F1EA-4B3C-AAA6-D5F5B74C232F}" presName="node" presStyleLbl="node1" presStyleIdx="0" presStyleCnt="3" custScaleY="37945" custLinFactNeighborX="-552" custLinFactNeighborY="-517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9F806-5B0E-4295-9705-615803A6C49C}" type="pres">
      <dgm:prSet presAssocID="{C614FADA-F1EA-4B3C-AAA6-D5F5B74C232F}" presName="invisiNode" presStyleLbl="node1" presStyleIdx="0" presStyleCnt="3"/>
      <dgm:spPr/>
    </dgm:pt>
    <dgm:pt modelId="{0F1848E5-C493-4D01-BDE1-9A0DCE88FA2B}" type="pres">
      <dgm:prSet presAssocID="{C614FADA-F1EA-4B3C-AAA6-D5F5B74C232F}" presName="imagNode" presStyleLbl="fgImgPlace1" presStyleIdx="0" presStyleCnt="3" custScaleY="155770" custLinFactNeighborX="120" custLinFactNeighborY="-4931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</dgm:spPr>
    </dgm:pt>
    <dgm:pt modelId="{3DFB8D74-D447-4D8D-8D32-165E9DB34F6D}" type="pres">
      <dgm:prSet presAssocID="{9CCB8D8C-18AB-42DA-9405-37041579B3C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FAFFCAB-5CDC-4D5B-895A-8CA31D7B2FBB}" type="pres">
      <dgm:prSet presAssocID="{60EDD834-9E5F-4D18-A35D-ED94792B2ADD}" presName="compNode" presStyleCnt="0"/>
      <dgm:spPr/>
    </dgm:pt>
    <dgm:pt modelId="{2FB4FB04-5E62-44EB-A51C-65FE45A2AFE9}" type="pres">
      <dgm:prSet presAssocID="{60EDD834-9E5F-4D18-A35D-ED94792B2ADD}" presName="node" presStyleLbl="node1" presStyleIdx="1" presStyleCnt="3" custScaleX="109463" custScaleY="36673" custLinFactNeighborX="1749" custLinFactNeighborY="-521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E30C2-13D2-4EEA-8EF6-13FB9C0F02F5}" type="pres">
      <dgm:prSet presAssocID="{60EDD834-9E5F-4D18-A35D-ED94792B2ADD}" presName="invisiNode" presStyleLbl="node1" presStyleIdx="1" presStyleCnt="3"/>
      <dgm:spPr/>
    </dgm:pt>
    <dgm:pt modelId="{950B9A34-A23A-446C-8475-B59403C57D13}" type="pres">
      <dgm:prSet presAssocID="{60EDD834-9E5F-4D18-A35D-ED94792B2ADD}" presName="imagNode" presStyleLbl="fgImgPlace1" presStyleIdx="1" presStyleCnt="3" custScaleY="154738" custLinFactNeighborX="-179" custLinFactNeighborY="-5195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</dgm:spPr>
    </dgm:pt>
    <dgm:pt modelId="{3FF33EF5-DD21-4482-9A65-398D6EA534CA}" type="pres">
      <dgm:prSet presAssocID="{367B37A1-3EBF-4541-887F-25BA5655EA1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92D0142-AE0B-4851-AB97-2CD48D0ED6E7}" type="pres">
      <dgm:prSet presAssocID="{9897DD9A-EABB-4D2A-BD90-B989047974AB}" presName="compNode" presStyleCnt="0"/>
      <dgm:spPr/>
    </dgm:pt>
    <dgm:pt modelId="{C3D3C170-3E2A-4A98-B843-B4723F41F307}" type="pres">
      <dgm:prSet presAssocID="{9897DD9A-EABB-4D2A-BD90-B989047974AB}" presName="node" presStyleLbl="node1" presStyleIdx="2" presStyleCnt="3" custScaleY="36935" custLinFactNeighborX="303" custLinFactNeighborY="-524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645CF-A2B2-46CD-A448-3938F32C0AF8}" type="pres">
      <dgm:prSet presAssocID="{9897DD9A-EABB-4D2A-BD90-B989047974AB}" presName="invisiNode" presStyleLbl="node1" presStyleIdx="2" presStyleCnt="3"/>
      <dgm:spPr/>
    </dgm:pt>
    <dgm:pt modelId="{A0BE41AB-F12A-43D4-B491-1F2C7643AF14}" type="pres">
      <dgm:prSet presAssocID="{9897DD9A-EABB-4D2A-BD90-B989047974AB}" presName="imagNode" presStyleLbl="fgImgPlace1" presStyleIdx="2" presStyleCnt="3" custScaleY="154738" custLinFactNeighborX="-179" custLinFactNeighborY="-5394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2CDDFB0F-73C0-4F0F-86FD-91B38CE94F6D}" type="presOf" srcId="{6C27EFA7-AA1A-418E-8BDD-919D3113199B}" destId="{91F004DE-81F9-48FD-9712-C29D5B1B2E88}" srcOrd="0" destOrd="0" presId="urn:microsoft.com/office/officeart/2005/8/layout/pList2"/>
    <dgm:cxn modelId="{7B4ECF90-3FAD-420C-B3FE-357BE9CEAC52}" srcId="{6C27EFA7-AA1A-418E-8BDD-919D3113199B}" destId="{9897DD9A-EABB-4D2A-BD90-B989047974AB}" srcOrd="2" destOrd="0" parTransId="{2A5AB99F-E35B-4337-90AC-E6D847851F39}" sibTransId="{FEE5D652-5CB2-4354-BF8E-02681D35C5A5}"/>
    <dgm:cxn modelId="{687C4029-0A76-4CB5-9FB3-2F26CC7C5DA0}" type="presOf" srcId="{9CCB8D8C-18AB-42DA-9405-37041579B3C4}" destId="{3DFB8D74-D447-4D8D-8D32-165E9DB34F6D}" srcOrd="0" destOrd="0" presId="urn:microsoft.com/office/officeart/2005/8/layout/pList2"/>
    <dgm:cxn modelId="{EE53F5B2-EC6C-4365-BA8E-EEB896A4C9F0}" type="presOf" srcId="{9897DD9A-EABB-4D2A-BD90-B989047974AB}" destId="{C3D3C170-3E2A-4A98-B843-B4723F41F307}" srcOrd="0" destOrd="0" presId="urn:microsoft.com/office/officeart/2005/8/layout/pList2"/>
    <dgm:cxn modelId="{CAB39835-3AC0-42A6-B7E8-88035FC7CC75}" srcId="{6C27EFA7-AA1A-418E-8BDD-919D3113199B}" destId="{C614FADA-F1EA-4B3C-AAA6-D5F5B74C232F}" srcOrd="0" destOrd="0" parTransId="{9B1DB2F2-8852-440D-8788-7B1466990C04}" sibTransId="{9CCB8D8C-18AB-42DA-9405-37041579B3C4}"/>
    <dgm:cxn modelId="{504A7676-4D50-45DB-925C-4984E69D11E5}" type="presOf" srcId="{60EDD834-9E5F-4D18-A35D-ED94792B2ADD}" destId="{2FB4FB04-5E62-44EB-A51C-65FE45A2AFE9}" srcOrd="0" destOrd="0" presId="urn:microsoft.com/office/officeart/2005/8/layout/pList2"/>
    <dgm:cxn modelId="{5011F810-807C-4B46-9390-0074F00BB9C8}" type="presOf" srcId="{367B37A1-3EBF-4541-887F-25BA5655EA10}" destId="{3FF33EF5-DD21-4482-9A65-398D6EA534CA}" srcOrd="0" destOrd="0" presId="urn:microsoft.com/office/officeart/2005/8/layout/pList2"/>
    <dgm:cxn modelId="{030B779D-F9B8-40EC-98A4-86EEA839A2FD}" type="presOf" srcId="{C614FADA-F1EA-4B3C-AAA6-D5F5B74C232F}" destId="{D445D429-38AF-4BA7-A126-693FEAE9BAE5}" srcOrd="0" destOrd="0" presId="urn:microsoft.com/office/officeart/2005/8/layout/pList2"/>
    <dgm:cxn modelId="{4C2D0F90-75D4-4226-B2D7-C434C507FA90}" srcId="{6C27EFA7-AA1A-418E-8BDD-919D3113199B}" destId="{60EDD834-9E5F-4D18-A35D-ED94792B2ADD}" srcOrd="1" destOrd="0" parTransId="{CE966083-50B1-4AAE-B525-2BA359695CF5}" sibTransId="{367B37A1-3EBF-4541-887F-25BA5655EA10}"/>
    <dgm:cxn modelId="{07F82613-D76F-4010-ACBC-4B4733A9F0D0}" type="presParOf" srcId="{91F004DE-81F9-48FD-9712-C29D5B1B2E88}" destId="{6EB91F2F-F3DA-4131-9B1C-DB35563A8143}" srcOrd="0" destOrd="0" presId="urn:microsoft.com/office/officeart/2005/8/layout/pList2"/>
    <dgm:cxn modelId="{8824890B-C174-4AE2-86E0-D664F225A785}" type="presParOf" srcId="{91F004DE-81F9-48FD-9712-C29D5B1B2E88}" destId="{30E24F64-D8CA-485C-997B-5B1648A5C4E0}" srcOrd="1" destOrd="0" presId="urn:microsoft.com/office/officeart/2005/8/layout/pList2"/>
    <dgm:cxn modelId="{24A29870-C2B4-4318-B783-AE6BDDE4635E}" type="presParOf" srcId="{30E24F64-D8CA-485C-997B-5B1648A5C4E0}" destId="{6C88B8A9-1A08-4241-AF07-C4BE07B7E9DE}" srcOrd="0" destOrd="0" presId="urn:microsoft.com/office/officeart/2005/8/layout/pList2"/>
    <dgm:cxn modelId="{7D630864-E7F9-4A3A-BBE8-BE6FFA612D50}" type="presParOf" srcId="{6C88B8A9-1A08-4241-AF07-C4BE07B7E9DE}" destId="{D445D429-38AF-4BA7-A126-693FEAE9BAE5}" srcOrd="0" destOrd="0" presId="urn:microsoft.com/office/officeart/2005/8/layout/pList2"/>
    <dgm:cxn modelId="{F3648373-145C-4DBB-8937-803504403A28}" type="presParOf" srcId="{6C88B8A9-1A08-4241-AF07-C4BE07B7E9DE}" destId="{3D49F806-5B0E-4295-9705-615803A6C49C}" srcOrd="1" destOrd="0" presId="urn:microsoft.com/office/officeart/2005/8/layout/pList2"/>
    <dgm:cxn modelId="{39F44BF3-7BEA-4F94-ABD1-AC42669DEC1B}" type="presParOf" srcId="{6C88B8A9-1A08-4241-AF07-C4BE07B7E9DE}" destId="{0F1848E5-C493-4D01-BDE1-9A0DCE88FA2B}" srcOrd="2" destOrd="0" presId="urn:microsoft.com/office/officeart/2005/8/layout/pList2"/>
    <dgm:cxn modelId="{124E438D-F869-4A14-8305-7E9A46B0077A}" type="presParOf" srcId="{30E24F64-D8CA-485C-997B-5B1648A5C4E0}" destId="{3DFB8D74-D447-4D8D-8D32-165E9DB34F6D}" srcOrd="1" destOrd="0" presId="urn:microsoft.com/office/officeart/2005/8/layout/pList2"/>
    <dgm:cxn modelId="{B4C14EE5-8E14-4014-8643-170A1E89AB43}" type="presParOf" srcId="{30E24F64-D8CA-485C-997B-5B1648A5C4E0}" destId="{AFAFFCAB-5CDC-4D5B-895A-8CA31D7B2FBB}" srcOrd="2" destOrd="0" presId="urn:microsoft.com/office/officeart/2005/8/layout/pList2"/>
    <dgm:cxn modelId="{0122A642-D6B3-41DE-A619-AFBA8AC7A809}" type="presParOf" srcId="{AFAFFCAB-5CDC-4D5B-895A-8CA31D7B2FBB}" destId="{2FB4FB04-5E62-44EB-A51C-65FE45A2AFE9}" srcOrd="0" destOrd="0" presId="urn:microsoft.com/office/officeart/2005/8/layout/pList2"/>
    <dgm:cxn modelId="{310A6536-87EB-4891-8537-E66A34FEE2BE}" type="presParOf" srcId="{AFAFFCAB-5CDC-4D5B-895A-8CA31D7B2FBB}" destId="{1F4E30C2-13D2-4EEA-8EF6-13FB9C0F02F5}" srcOrd="1" destOrd="0" presId="urn:microsoft.com/office/officeart/2005/8/layout/pList2"/>
    <dgm:cxn modelId="{F16F590A-FF9C-48D6-B960-98D356EC7A0D}" type="presParOf" srcId="{AFAFFCAB-5CDC-4D5B-895A-8CA31D7B2FBB}" destId="{950B9A34-A23A-446C-8475-B59403C57D13}" srcOrd="2" destOrd="0" presId="urn:microsoft.com/office/officeart/2005/8/layout/pList2"/>
    <dgm:cxn modelId="{623B5408-07FD-4C84-8804-2A2E1CE27F4F}" type="presParOf" srcId="{30E24F64-D8CA-485C-997B-5B1648A5C4E0}" destId="{3FF33EF5-DD21-4482-9A65-398D6EA534CA}" srcOrd="3" destOrd="0" presId="urn:microsoft.com/office/officeart/2005/8/layout/pList2"/>
    <dgm:cxn modelId="{DB0B279D-3E94-4C8D-991B-1480450875FA}" type="presParOf" srcId="{30E24F64-D8CA-485C-997B-5B1648A5C4E0}" destId="{292D0142-AE0B-4851-AB97-2CD48D0ED6E7}" srcOrd="4" destOrd="0" presId="urn:microsoft.com/office/officeart/2005/8/layout/pList2"/>
    <dgm:cxn modelId="{C9CB775C-B541-44F1-AF8C-D34A83164558}" type="presParOf" srcId="{292D0142-AE0B-4851-AB97-2CD48D0ED6E7}" destId="{C3D3C170-3E2A-4A98-B843-B4723F41F307}" srcOrd="0" destOrd="0" presId="urn:microsoft.com/office/officeart/2005/8/layout/pList2"/>
    <dgm:cxn modelId="{C74630BB-9A1E-4F45-B2CB-99DE0399B034}" type="presParOf" srcId="{292D0142-AE0B-4851-AB97-2CD48D0ED6E7}" destId="{78F645CF-A2B2-46CD-A448-3938F32C0AF8}" srcOrd="1" destOrd="0" presId="urn:microsoft.com/office/officeart/2005/8/layout/pList2"/>
    <dgm:cxn modelId="{A6C8D755-8932-44E6-AE8E-82617DA4FD46}" type="presParOf" srcId="{292D0142-AE0B-4851-AB97-2CD48D0ED6E7}" destId="{A0BE41AB-F12A-43D4-B491-1F2C7643AF1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91F2F-F3DA-4131-9B1C-DB35563A8143}">
      <dsp:nvSpPr>
        <dsp:cNvPr id="0" name=""/>
        <dsp:cNvSpPr/>
      </dsp:nvSpPr>
      <dsp:spPr>
        <a:xfrm>
          <a:off x="0" y="-382088"/>
          <a:ext cx="10546923" cy="42156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F504C-5DD6-48F5-8C7A-B8BF26011D53}">
      <dsp:nvSpPr>
        <dsp:cNvPr id="0" name=""/>
        <dsp:cNvSpPr/>
      </dsp:nvSpPr>
      <dsp:spPr>
        <a:xfrm>
          <a:off x="352624" y="349871"/>
          <a:ext cx="3040068" cy="22217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3A136-73F7-4D0D-89A3-DA0CF3B4221F}">
      <dsp:nvSpPr>
        <dsp:cNvPr id="0" name=""/>
        <dsp:cNvSpPr/>
      </dsp:nvSpPr>
      <dsp:spPr>
        <a:xfrm rot="10800000">
          <a:off x="345511" y="2728678"/>
          <a:ext cx="3040068" cy="800216"/>
        </a:xfrm>
        <a:prstGeom prst="round2SameRect">
          <a:avLst>
            <a:gd name="adj1" fmla="val 10500"/>
            <a:gd name="adj2" fmla="val 0"/>
          </a:avLst>
        </a:prstGeom>
        <a:solidFill>
          <a:srgbClr val="B7D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/>
            <a:t>Tổ</a:t>
          </a:r>
          <a:r>
            <a:rPr lang="en-US" sz="1800" b="1" kern="1200" dirty="0"/>
            <a:t> </a:t>
          </a:r>
          <a:r>
            <a:rPr lang="en-US" sz="1800" b="1" kern="1200" dirty="0" err="1"/>
            <a:t>chức</a:t>
          </a:r>
          <a:r>
            <a:rPr lang="en-US" sz="1800" b="1" kern="1200" dirty="0"/>
            <a:t> HNNCC 2021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1" kern="1200" dirty="0">
              <a:solidFill>
                <a:srgbClr val="387869"/>
              </a:solidFill>
            </a:rPr>
            <a:t>AGM 2021 organization</a:t>
          </a:r>
        </a:p>
      </dsp:txBody>
      <dsp:txXfrm rot="10800000">
        <a:off x="370120" y="2728678"/>
        <a:ext cx="2990850" cy="775607"/>
      </dsp:txXfrm>
    </dsp:sp>
    <dsp:sp modelId="{0F1848E5-C493-4D01-BDE1-9A0DCE88FA2B}">
      <dsp:nvSpPr>
        <dsp:cNvPr id="0" name=""/>
        <dsp:cNvSpPr/>
      </dsp:nvSpPr>
      <dsp:spPr>
        <a:xfrm>
          <a:off x="3766378" y="386173"/>
          <a:ext cx="3040068" cy="21904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5D429-38AF-4BA7-A126-693FEAE9BAE5}">
      <dsp:nvSpPr>
        <dsp:cNvPr id="0" name=""/>
        <dsp:cNvSpPr/>
      </dsp:nvSpPr>
      <dsp:spPr>
        <a:xfrm rot="10800000">
          <a:off x="3696730" y="2763885"/>
          <a:ext cx="3221256" cy="762905"/>
        </a:xfrm>
        <a:prstGeom prst="round2SameRect">
          <a:avLst>
            <a:gd name="adj1" fmla="val 10500"/>
            <a:gd name="adj2" fmla="val 0"/>
          </a:avLst>
        </a:prstGeom>
        <a:solidFill>
          <a:srgbClr val="B7D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err="1"/>
            <a:t>Phòng</a:t>
          </a:r>
          <a:r>
            <a:rPr lang="en-US" sz="1800" b="1" kern="1200"/>
            <a:t> </a:t>
          </a:r>
          <a:r>
            <a:rPr lang="en-US" sz="1800" b="1" kern="1200" err="1"/>
            <a:t>chống</a:t>
          </a:r>
          <a:r>
            <a:rPr lang="en-US" sz="1800" b="1" kern="1200"/>
            <a:t> dịch COVID-19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1" kern="1200">
              <a:solidFill>
                <a:srgbClr val="387869"/>
              </a:solidFill>
            </a:rPr>
            <a:t>Prevention of Covid-19</a:t>
          </a:r>
          <a:r>
            <a:rPr lang="en-US" sz="1800" i="1" kern="1200"/>
            <a:t> </a:t>
          </a:r>
        </a:p>
      </dsp:txBody>
      <dsp:txXfrm rot="10800000">
        <a:off x="3720192" y="2763885"/>
        <a:ext cx="3174332" cy="739443"/>
      </dsp:txXfrm>
    </dsp:sp>
    <dsp:sp modelId="{950B9A34-A23A-446C-8475-B59403C57D13}">
      <dsp:nvSpPr>
        <dsp:cNvPr id="0" name=""/>
        <dsp:cNvSpPr/>
      </dsp:nvSpPr>
      <dsp:spPr>
        <a:xfrm>
          <a:off x="7215061" y="354826"/>
          <a:ext cx="3040068" cy="21759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4FB04-5E62-44EB-A51C-65FE45A2AFE9}">
      <dsp:nvSpPr>
        <dsp:cNvPr id="0" name=""/>
        <dsp:cNvSpPr/>
      </dsp:nvSpPr>
      <dsp:spPr>
        <a:xfrm rot="10800000">
          <a:off x="7270147" y="2733534"/>
          <a:ext cx="3040068" cy="758194"/>
        </a:xfrm>
        <a:prstGeom prst="round2SameRect">
          <a:avLst>
            <a:gd name="adj1" fmla="val 10500"/>
            <a:gd name="adj2" fmla="val 0"/>
          </a:avLst>
        </a:prstGeom>
        <a:solidFill>
          <a:srgbClr val="B7D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spc="-50" baseline="0" smtClean="0"/>
            <a:t>NOZOMI tiếp nhận quản lý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i="1" kern="1200" spc="-50" baseline="0" smtClean="0">
              <a:solidFill>
                <a:srgbClr val="387869"/>
              </a:solidFill>
            </a:rPr>
            <a:t>NOZOMI started to manage</a:t>
          </a:r>
          <a:endParaRPr lang="en-US" sz="1700" i="1" kern="1200" spc="-50" baseline="0" dirty="0">
            <a:solidFill>
              <a:srgbClr val="387869"/>
            </a:solidFill>
          </a:endParaRPr>
        </a:p>
      </dsp:txBody>
      <dsp:txXfrm rot="10800000">
        <a:off x="7293464" y="2733534"/>
        <a:ext cx="2993434" cy="734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91F2F-F3DA-4131-9B1C-DB35563A8143}">
      <dsp:nvSpPr>
        <dsp:cNvPr id="0" name=""/>
        <dsp:cNvSpPr/>
      </dsp:nvSpPr>
      <dsp:spPr>
        <a:xfrm>
          <a:off x="0" y="-473922"/>
          <a:ext cx="10948083" cy="46082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848E5-C493-4D01-BDE1-9A0DCE88FA2B}">
      <dsp:nvSpPr>
        <dsp:cNvPr id="0" name=""/>
        <dsp:cNvSpPr/>
      </dsp:nvSpPr>
      <dsp:spPr>
        <a:xfrm>
          <a:off x="337299" y="362884"/>
          <a:ext cx="3120524" cy="236883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5D429-38AF-4BA7-A126-693FEAE9BAE5}">
      <dsp:nvSpPr>
        <dsp:cNvPr id="0" name=""/>
        <dsp:cNvSpPr/>
      </dsp:nvSpPr>
      <dsp:spPr>
        <a:xfrm rot="10800000">
          <a:off x="316329" y="2808569"/>
          <a:ext cx="3120524" cy="961731"/>
        </a:xfrm>
        <a:prstGeom prst="round2SameRect">
          <a:avLst>
            <a:gd name="adj1" fmla="val 10500"/>
            <a:gd name="adj2" fmla="val 0"/>
          </a:avLst>
        </a:prstGeom>
        <a:solidFill>
          <a:srgbClr val="B7D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/>
            <a:t>Duy</a:t>
          </a:r>
          <a:r>
            <a:rPr lang="en-US" sz="1700" b="1" kern="1200" dirty="0"/>
            <a:t> </a:t>
          </a:r>
          <a:r>
            <a:rPr lang="en-US" sz="1700" b="1" kern="1200" dirty="0" err="1"/>
            <a:t>tu</a:t>
          </a:r>
          <a:r>
            <a:rPr lang="en-US" sz="1700" b="1" kern="1200" dirty="0"/>
            <a:t> </a:t>
          </a:r>
          <a:r>
            <a:rPr lang="en-US" sz="1700" b="1" kern="1200" dirty="0" err="1"/>
            <a:t>bảo</a:t>
          </a:r>
          <a:r>
            <a:rPr lang="en-US" sz="1700" b="1" kern="1200" dirty="0"/>
            <a:t> </a:t>
          </a:r>
          <a:r>
            <a:rPr lang="en-US" sz="1700" b="1" kern="1200" dirty="0" err="1"/>
            <a:t>trì</a:t>
          </a:r>
          <a:r>
            <a:rPr lang="en-US" sz="1700" b="1" kern="1200" dirty="0"/>
            <a:t> </a:t>
          </a:r>
          <a:r>
            <a:rPr lang="en-US" sz="1700" b="1" kern="1200" dirty="0" err="1"/>
            <a:t>các</a:t>
          </a:r>
          <a:r>
            <a:rPr lang="en-US" sz="1700" b="1" kern="1200" dirty="0"/>
            <a:t> </a:t>
          </a:r>
          <a:r>
            <a:rPr lang="en-US" sz="1700" b="1" kern="1200" dirty="0" err="1"/>
            <a:t>hệ</a:t>
          </a:r>
          <a:r>
            <a:rPr lang="en-US" sz="1700" b="1" kern="1200" dirty="0"/>
            <a:t> </a:t>
          </a:r>
          <a:r>
            <a:rPr lang="en-US" sz="1700" b="1" kern="1200" dirty="0" err="1"/>
            <a:t>thống</a:t>
          </a:r>
          <a:r>
            <a:rPr lang="en-US" sz="1700" b="1" kern="1200" dirty="0"/>
            <a:t> </a:t>
          </a:r>
          <a:r>
            <a:rPr lang="en-US" sz="1700" b="1" kern="1200" err="1"/>
            <a:t>kỹ</a:t>
          </a:r>
          <a:r>
            <a:rPr lang="en-US" sz="1700" b="1" kern="1200"/>
            <a:t> </a:t>
          </a:r>
          <a:r>
            <a:rPr lang="en-US" sz="1700" b="1" kern="1200" smtClean="0"/>
            <a:t>thuật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spc="-70" baseline="0" smtClean="0">
              <a:solidFill>
                <a:srgbClr val="387869"/>
              </a:solidFill>
            </a:rPr>
            <a:t>Maintainance main systems</a:t>
          </a:r>
          <a:endParaRPr lang="en-US" sz="1700" b="1" i="1" kern="1200" spc="-70" baseline="0" dirty="0">
            <a:solidFill>
              <a:srgbClr val="387869"/>
            </a:solidFill>
          </a:endParaRPr>
        </a:p>
      </dsp:txBody>
      <dsp:txXfrm rot="10800000">
        <a:off x="345906" y="2808569"/>
        <a:ext cx="3061370" cy="932154"/>
      </dsp:txXfrm>
    </dsp:sp>
    <dsp:sp modelId="{950B9A34-A23A-446C-8475-B59403C57D13}">
      <dsp:nvSpPr>
        <dsp:cNvPr id="0" name=""/>
        <dsp:cNvSpPr/>
      </dsp:nvSpPr>
      <dsp:spPr>
        <a:xfrm>
          <a:off x="3908193" y="334659"/>
          <a:ext cx="3120524" cy="23531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4FB04-5E62-44EB-A51C-65FE45A2AFE9}">
      <dsp:nvSpPr>
        <dsp:cNvPr id="0" name=""/>
        <dsp:cNvSpPr/>
      </dsp:nvSpPr>
      <dsp:spPr>
        <a:xfrm rot="10800000">
          <a:off x="3820709" y="2818560"/>
          <a:ext cx="3415819" cy="929492"/>
        </a:xfrm>
        <a:prstGeom prst="round2SameRect">
          <a:avLst>
            <a:gd name="adj1" fmla="val 10500"/>
            <a:gd name="adj2" fmla="val 0"/>
          </a:avLst>
        </a:prstGeom>
        <a:solidFill>
          <a:srgbClr val="B7D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/>
            <a:t>Sửa</a:t>
          </a:r>
          <a:r>
            <a:rPr lang="en-US" sz="1700" b="1" kern="1200" dirty="0"/>
            <a:t> </a:t>
          </a:r>
          <a:r>
            <a:rPr lang="en-US" sz="1700" b="1" kern="1200" dirty="0" err="1"/>
            <a:t>chữa</a:t>
          </a:r>
          <a:r>
            <a:rPr lang="en-US" sz="1700" b="1" kern="1200" dirty="0"/>
            <a:t> </a:t>
          </a:r>
          <a:r>
            <a:rPr lang="en-US" sz="1700" b="1" kern="1200" dirty="0" err="1"/>
            <a:t>các</a:t>
          </a:r>
          <a:r>
            <a:rPr lang="en-US" sz="1700" b="1" kern="1200" dirty="0"/>
            <a:t> </a:t>
          </a:r>
          <a:r>
            <a:rPr lang="en-US" sz="1700" b="1" kern="1200" dirty="0" err="1"/>
            <a:t>loại</a:t>
          </a:r>
          <a:r>
            <a:rPr lang="en-US" sz="1700" b="1" kern="1200" dirty="0"/>
            <a:t> </a:t>
          </a:r>
          <a:r>
            <a:rPr lang="en-US" sz="1700" b="1" kern="1200" dirty="0" err="1"/>
            <a:t>máy</a:t>
          </a:r>
          <a:r>
            <a:rPr lang="en-US" sz="1700" b="1" kern="1200" dirty="0"/>
            <a:t> </a:t>
          </a:r>
          <a:r>
            <a:rPr lang="en-US" sz="1700" b="1" kern="1200" dirty="0" err="1"/>
            <a:t>móc</a:t>
          </a:r>
          <a:r>
            <a:rPr lang="en-US" sz="1700" b="1" kern="1200" dirty="0"/>
            <a:t> </a:t>
          </a:r>
          <a:r>
            <a:rPr lang="en-US" sz="1700" b="1" kern="1200" dirty="0" err="1"/>
            <a:t>thiết</a:t>
          </a:r>
          <a:r>
            <a:rPr lang="en-US" sz="1700" b="1" kern="1200" dirty="0"/>
            <a:t> </a:t>
          </a:r>
          <a:r>
            <a:rPr lang="en-US" sz="1700" b="1" kern="1200" dirty="0" err="1"/>
            <a:t>bị</a:t>
          </a:r>
          <a:r>
            <a:rPr lang="en-US" sz="1700" b="1" kern="1200" dirty="0"/>
            <a:t>, </a:t>
          </a:r>
          <a:r>
            <a:rPr lang="en-US" sz="1700" b="1" kern="1200" dirty="0" err="1"/>
            <a:t>chống</a:t>
          </a:r>
          <a:r>
            <a:rPr lang="en-US" sz="1700" b="1" kern="1200" dirty="0"/>
            <a:t> </a:t>
          </a:r>
          <a:r>
            <a:rPr lang="en-US" sz="1700" b="1" kern="1200" dirty="0" err="1"/>
            <a:t>thấm</a:t>
          </a:r>
          <a:r>
            <a:rPr lang="en-US" sz="1700" b="1" kern="1200" dirty="0"/>
            <a:t> </a:t>
          </a:r>
          <a:r>
            <a:rPr lang="en-US" sz="1700" b="1" kern="1200" dirty="0" err="1"/>
            <a:t>thác</a:t>
          </a:r>
          <a:r>
            <a:rPr lang="en-US" sz="1700" b="1" kern="1200" dirty="0"/>
            <a:t> </a:t>
          </a:r>
          <a:r>
            <a:rPr lang="en-US" sz="1700" b="1" kern="1200" err="1"/>
            <a:t>nước</a:t>
          </a:r>
          <a:r>
            <a:rPr lang="en-US" sz="1700" b="1" kern="1200"/>
            <a:t> </a:t>
          </a:r>
          <a:r>
            <a:rPr lang="en-US" sz="1700" b="1" kern="1200" smtClean="0"/>
            <a:t>18M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smtClean="0">
              <a:solidFill>
                <a:srgbClr val="387869"/>
              </a:solidFill>
            </a:rPr>
            <a:t>Waterproof the waterfall</a:t>
          </a:r>
          <a:endParaRPr lang="en-US" sz="1700" b="1" i="1" kern="1200" dirty="0">
            <a:solidFill>
              <a:srgbClr val="387869"/>
            </a:solidFill>
          </a:endParaRPr>
        </a:p>
      </dsp:txBody>
      <dsp:txXfrm rot="10800000">
        <a:off x="3849294" y="2818560"/>
        <a:ext cx="3358649" cy="900907"/>
      </dsp:txXfrm>
    </dsp:sp>
    <dsp:sp modelId="{A0BE41AB-F12A-43D4-B491-1F2C7643AF14}">
      <dsp:nvSpPr>
        <dsp:cNvPr id="0" name=""/>
        <dsp:cNvSpPr/>
      </dsp:nvSpPr>
      <dsp:spPr>
        <a:xfrm>
          <a:off x="7488418" y="302813"/>
          <a:ext cx="3120524" cy="23531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3C170-3E2A-4A98-B843-B4723F41F307}">
      <dsp:nvSpPr>
        <dsp:cNvPr id="0" name=""/>
        <dsp:cNvSpPr/>
      </dsp:nvSpPr>
      <dsp:spPr>
        <a:xfrm rot="10800000">
          <a:off x="7503458" y="2806305"/>
          <a:ext cx="3120524" cy="936132"/>
        </a:xfrm>
        <a:prstGeom prst="round2SameRect">
          <a:avLst>
            <a:gd name="adj1" fmla="val 10500"/>
            <a:gd name="adj2" fmla="val 0"/>
          </a:avLst>
        </a:prstGeom>
        <a:solidFill>
          <a:srgbClr val="B7D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/>
            <a:t>Sửa</a:t>
          </a:r>
          <a:r>
            <a:rPr lang="en-US" sz="1700" b="1" kern="1200" dirty="0"/>
            <a:t> </a:t>
          </a:r>
          <a:r>
            <a:rPr lang="en-US" sz="1700" b="1" kern="1200" dirty="0" err="1"/>
            <a:t>chữa</a:t>
          </a:r>
          <a:r>
            <a:rPr lang="en-US" sz="1700" b="1" kern="1200" dirty="0"/>
            <a:t> </a:t>
          </a:r>
          <a:r>
            <a:rPr lang="en-US" sz="1700" b="1" kern="1200" dirty="0" err="1"/>
            <a:t>bảo</a:t>
          </a:r>
          <a:r>
            <a:rPr lang="en-US" sz="1700" b="1" kern="1200" dirty="0"/>
            <a:t> </a:t>
          </a:r>
          <a:r>
            <a:rPr lang="en-US" sz="1700" b="1" kern="1200" dirty="0" err="1"/>
            <a:t>dưỡng</a:t>
          </a:r>
          <a:r>
            <a:rPr lang="en-US" sz="1700" b="1" kern="1200" dirty="0"/>
            <a:t> </a:t>
          </a:r>
          <a:r>
            <a:rPr lang="en-US" sz="1700" b="1" kern="1200" dirty="0" err="1"/>
            <a:t>tiện</a:t>
          </a:r>
          <a:r>
            <a:rPr lang="en-US" sz="1700" b="1" kern="1200" dirty="0"/>
            <a:t> </a:t>
          </a:r>
          <a:r>
            <a:rPr lang="en-US" sz="1700" b="1" kern="1200" dirty="0" err="1"/>
            <a:t>ích</a:t>
          </a:r>
          <a:r>
            <a:rPr lang="en-US" sz="1700" b="1" kern="1200" dirty="0"/>
            <a:t> </a:t>
          </a:r>
          <a:r>
            <a:rPr lang="en-US" sz="1700" b="1" kern="1200" err="1"/>
            <a:t>công</a:t>
          </a:r>
          <a:r>
            <a:rPr lang="en-US" sz="1700" b="1" kern="1200"/>
            <a:t> </a:t>
          </a:r>
          <a:r>
            <a:rPr lang="en-US" sz="1700" b="1" kern="1200" smtClean="0"/>
            <a:t>cộng</a:t>
          </a:r>
        </a:p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spc="-40" baseline="0" smtClean="0">
              <a:solidFill>
                <a:srgbClr val="387869"/>
              </a:solidFill>
            </a:rPr>
            <a:t>Repairing </a:t>
          </a:r>
          <a:r>
            <a:rPr lang="en-US" sz="1700" b="1" i="1" kern="1200" spc="-40" baseline="0" dirty="0">
              <a:solidFill>
                <a:srgbClr val="387869"/>
              </a:solidFill>
            </a:rPr>
            <a:t>public systems</a:t>
          </a:r>
        </a:p>
      </dsp:txBody>
      <dsp:txXfrm rot="10800000">
        <a:off x="7532247" y="2806305"/>
        <a:ext cx="3062946" cy="907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159" y="0"/>
            <a:ext cx="3038604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F2DD8-FBD0-47BE-B763-19E9E00AB159}" type="datetimeFigureOut">
              <a:rPr lang="en-US" smtClean="0">
                <a:latin typeface="Times New Roman" panose="02020603050405020304" pitchFamily="18" charset="0"/>
              </a:rPr>
              <a:t>1/15/2022</a:t>
            </a:fld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1059"/>
            <a:ext cx="3038604" cy="4653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159" y="8831059"/>
            <a:ext cx="3038604" cy="4653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A896F-B762-43E9-8AC4-CE1BB62FDF51}" type="slidenum">
              <a:rPr lang="en-US" smtClean="0">
                <a:latin typeface="Times New Roman" panose="02020603050405020304" pitchFamily="18" charset="0"/>
              </a:rPr>
              <a:t>‹#›</a:t>
            </a:fld>
            <a:endParaRPr 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483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9D837DFB-2A0E-4BB3-B708-1DACC588EAE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5EEB5349-8AC6-49D5-AC74-DDB5AEFBD6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4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5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6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39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74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0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97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9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1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0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7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64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9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5349-8AC6-49D5-AC74-DDB5AEFBD6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2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46363" y="277091"/>
            <a:ext cx="11499273" cy="6303817"/>
          </a:xfrm>
          <a:prstGeom prst="rect">
            <a:avLst/>
          </a:prstGeom>
          <a:noFill/>
          <a:ln w="38100">
            <a:solidFill>
              <a:srgbClr val="FFE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206479"/>
            <a:ext cx="87008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CD0E-D645-4AA6-8E89-4946E1C5B30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9517-91FD-4C9A-BA1B-DE0777C584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30000"/>
            <a:lum/>
          </a:blip>
          <a:srcRect/>
          <a:stretch>
            <a:fillRect l="3000" t="-76000" r="3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DCCCD0E-D645-4AA6-8E89-4946E1C5B304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6BF9517-91FD-4C9A-BA1B-DE0777C584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46363" y="277091"/>
            <a:ext cx="11499273" cy="630381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G"/><Relationship Id="rId3" Type="http://schemas.openxmlformats.org/officeDocument/2006/relationships/image" Target="../media/image8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eg"/><Relationship Id="rId9" Type="http://schemas.openxmlformats.org/officeDocument/2006/relationships/image" Target="../media/image21.JP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09268" y="6295673"/>
            <a:ext cx="279465" cy="57600"/>
            <a:chOff x="909268" y="6459095"/>
            <a:chExt cx="279465" cy="57600"/>
          </a:xfrm>
        </p:grpSpPr>
        <p:sp>
          <p:nvSpPr>
            <p:cNvPr id="16" name="Oval 15"/>
            <p:cNvSpPr/>
            <p:nvPr/>
          </p:nvSpPr>
          <p:spPr>
            <a:xfrm>
              <a:off x="909268" y="645909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20201" y="6459095"/>
              <a:ext cx="57600" cy="5760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1133" y="6459095"/>
              <a:ext cx="57600" cy="5760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6474" y="585188"/>
            <a:ext cx="10967668" cy="1813372"/>
            <a:chOff x="804618" y="2127648"/>
            <a:chExt cx="10584873" cy="1382063"/>
          </a:xfrm>
        </p:grpSpPr>
        <p:sp>
          <p:nvSpPr>
            <p:cNvPr id="21" name="TextBox 20"/>
            <p:cNvSpPr txBox="1"/>
            <p:nvPr/>
          </p:nvSpPr>
          <p:spPr>
            <a:xfrm>
              <a:off x="804618" y="2127648"/>
              <a:ext cx="10584873" cy="913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HỘI NGHỊ NHÀ CHUNG C</a:t>
              </a:r>
              <a:r>
                <a:rPr lang="vi-VN" sz="3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endParaRPr lang="en-US" sz="3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3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vi-VN" sz="3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sz="3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ỜNG NIÊN 2022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99082" y="3018002"/>
              <a:ext cx="7761346" cy="491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i="1">
                  <a:solidFill>
                    <a:srgbClr val="38786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ANNUAL GENERAL MEETING </a:t>
              </a:r>
              <a:r>
                <a:rPr lang="en-US" sz="3600" b="1" i="1" smtClean="0">
                  <a:solidFill>
                    <a:srgbClr val="38786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2022</a:t>
              </a:r>
              <a:endParaRPr lang="en-US" sz="36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56188" y="6113952"/>
            <a:ext cx="430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16/01/2022/ </a:t>
            </a:r>
            <a:r>
              <a:rPr lang="en-US" sz="14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Sunday, </a:t>
            </a:r>
            <a:r>
              <a:rPr lang="en-US" sz="1400" b="1" i="1" smtClean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16th Jan 2022</a:t>
            </a:r>
            <a:endParaRPr lang="en-US" sz="1400" b="1" i="1">
              <a:solidFill>
                <a:srgbClr val="3878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6363" y="277091"/>
            <a:ext cx="11499273" cy="63038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358" y="305750"/>
            <a:ext cx="1999013" cy="119134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29" y="2495927"/>
            <a:ext cx="5996940" cy="33731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10" y="357553"/>
            <a:ext cx="974653" cy="1139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0437" y="2230383"/>
            <a:ext cx="11139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KẾ HOẠCH HOẠT ĐỘNG VÀ </a:t>
            </a:r>
          </a:p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DỰ TOÁN NGÂN SÁCH NĂM 2022</a:t>
            </a:r>
          </a:p>
          <a:p>
            <a:pPr algn="ctr"/>
            <a:r>
              <a:rPr lang="en-US" sz="36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ACTION PLANS &amp; ESTIMATED OPERATION BUDGET IN 2022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17" y="470152"/>
            <a:ext cx="1358378" cy="765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7" y="470152"/>
            <a:ext cx="799257" cy="9344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933" y="519178"/>
            <a:ext cx="139858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7209" y="519178"/>
            <a:ext cx="71817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HOẠT ĐỘNG CHÍNH NĂM 2022</a:t>
            </a:r>
          </a:p>
          <a:p>
            <a:pPr algn="ctr"/>
            <a:r>
              <a:rPr lang="en-US" sz="32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TASK IN 2022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3296" y="1641505"/>
            <a:ext cx="950305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39725" indent="-339725">
              <a:buFont typeface="Wingdings" panose="05000000000000000000" pitchFamily="2" charset="2"/>
              <a:buChar char="Ø"/>
            </a:pP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Dự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thảo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điều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chỉnh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Sổ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tay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Cư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dân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339725" indent="-339725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en-US" sz="2000" i="1" smtClean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Draft </a:t>
            </a:r>
            <a:r>
              <a:rPr lang="en-US" sz="2000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and modify the Resident Handbook.</a:t>
            </a:r>
          </a:p>
          <a:p>
            <a:pPr marL="339725" indent="-339725">
              <a:buFont typeface="Wingdings" panose="05000000000000000000" pitchFamily="2" charset="2"/>
              <a:buChar char="Ø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Nâng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cấp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cải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tạo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các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hệ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thống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chung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tiện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ích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cảnh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công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cộng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đã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xuống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cấp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339725" indent="-339725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en-US" sz="2000" i="1" smtClean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Upgrade </a:t>
            </a:r>
            <a:r>
              <a:rPr lang="en-US" sz="2000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and renovate the degradation common systems, utilities and public landscape.</a:t>
            </a:r>
          </a:p>
          <a:p>
            <a:pPr marL="339725" indent="-339725">
              <a:buFont typeface="Wingdings" panose="05000000000000000000" pitchFamily="2" charset="2"/>
              <a:buChar char="Ø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cải tạo mặt tiền đường Giang Văn Minh.</a:t>
            </a:r>
          </a:p>
          <a:p>
            <a:pPr marL="339725" indent="-339725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i="1" smtClean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Renovation </a:t>
            </a:r>
            <a:r>
              <a:rPr lang="en-US" sz="2000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front area at Giang Van Minh street</a:t>
            </a:r>
          </a:p>
          <a:p>
            <a:pPr marL="339725" indent="-339725">
              <a:buFont typeface="Wingdings" panose="05000000000000000000" pitchFamily="2" charset="2"/>
              <a:buChar char="Ø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Cải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tạo toilet phòng bảo vệ và toilet tầng P3.</a:t>
            </a:r>
          </a:p>
          <a:p>
            <a:pPr marL="339725" indent="-339725"/>
            <a:r>
              <a:rPr lang="en-US" sz="2000" i="1">
                <a:solidFill>
                  <a:srgbClr val="9B73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Renovation the toilet in security room and at P3 floor.</a:t>
            </a:r>
          </a:p>
          <a:p>
            <a:pPr marL="339725" indent="-339725">
              <a:buFont typeface="Wingdings" panose="05000000000000000000" pitchFamily="2" charset="2"/>
              <a:buChar char="Ø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Cải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tạo các nhà rác.</a:t>
            </a:r>
          </a:p>
          <a:p>
            <a:pPr marL="339725" indent="-339725"/>
            <a:r>
              <a:rPr lang="en-US" sz="2000" i="1">
                <a:solidFill>
                  <a:srgbClr val="9B73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Renovation garbage rooms</a:t>
            </a:r>
            <a:r>
              <a:rPr lang="en-US" sz="2000" i="1" smtClean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39725" indent="-339725">
              <a:buFont typeface="Wingdings" panose="05000000000000000000" pitchFamily="2" charset="2"/>
              <a:buChar char="Ø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Cải tạo sân tennis</a:t>
            </a:r>
          </a:p>
          <a:p>
            <a:pPr marL="339725" indent="-339725"/>
            <a:r>
              <a:rPr lang="en-US" sz="2000" i="1" smtClean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Tennis court renovation</a:t>
            </a:r>
          </a:p>
          <a:p>
            <a:pPr marL="339725" indent="-339725">
              <a:buFont typeface="Wingdings" panose="05000000000000000000" pitchFamily="2" charset="2"/>
              <a:buChar char="Ø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 tư hệ thống cáp quang trong tòa nhà.</a:t>
            </a:r>
          </a:p>
          <a:p>
            <a:pPr marL="339725" indent="-339725"/>
            <a:r>
              <a:rPr lang="en-US" sz="2000" i="1" smtClean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Investment in fiber cables in the building</a:t>
            </a:r>
            <a:endParaRPr lang="en-US" sz="2000" i="1">
              <a:solidFill>
                <a:srgbClr val="3878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i="1">
              <a:solidFill>
                <a:srgbClr val="3878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40C06-6C3A-46E8-B365-07C2A1F7A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56" y="372548"/>
            <a:ext cx="786452" cy="9266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01472"/>
              </p:ext>
            </p:extLst>
          </p:nvPr>
        </p:nvGraphicFramePr>
        <p:xfrm>
          <a:off x="819227" y="1360600"/>
          <a:ext cx="10678864" cy="512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7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6466">
                <a:tc>
                  <a:txBody>
                    <a:bodyPr/>
                    <a:lstStyle/>
                    <a:p>
                      <a:pPr algn="ctr"/>
                      <a:r>
                        <a:rPr lang="en-US" sz="1300" b="1" i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STT</a:t>
                      </a:r>
                    </a:p>
                    <a:p>
                      <a:pPr algn="ctr"/>
                      <a:r>
                        <a:rPr lang="en-US" sz="1300" b="1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marL="83252" marR="83252" marT="41626" marB="41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300" b="1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HẠNG MỤC/ </a:t>
                      </a:r>
                      <a:r>
                        <a:rPr lang="en-US" sz="1300" b="1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 marL="83252" marR="83252" marT="41626" marB="41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THỰC</a:t>
                      </a:r>
                      <a:r>
                        <a:rPr lang="en-US" sz="1300" b="1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1" kern="1200" baseline="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TẾ ĐẾN 30/11/</a:t>
                      </a:r>
                      <a:r>
                        <a:rPr lang="en-US" sz="1300" b="1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2021</a:t>
                      </a:r>
                      <a:endParaRPr lang="en-US" sz="1300" b="1" kern="1200">
                        <a:solidFill>
                          <a:schemeClr val="tx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300" b="1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ACTUAL </a:t>
                      </a:r>
                      <a:r>
                        <a:rPr lang="en-US" sz="1300" b="1" i="1" kern="12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TO 30</a:t>
                      </a:r>
                      <a:r>
                        <a:rPr lang="en-US" sz="1300" b="1" i="1" kern="1200" baseline="300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300" b="1" i="1" kern="12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 NOV</a:t>
                      </a:r>
                      <a:r>
                        <a:rPr lang="en-US" sz="1300" b="1" i="1" kern="1200" baseline="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i="1" kern="12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2021 </a:t>
                      </a:r>
                      <a:endParaRPr lang="en-US" sz="1300" b="1" i="1" kern="1200">
                        <a:solidFill>
                          <a:srgbClr val="387869"/>
                        </a:solidFill>
                        <a:latin typeface="Calibri 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300" b="1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DỰ TOÁN </a:t>
                      </a:r>
                      <a:r>
                        <a:rPr lang="en-US" sz="1300" b="1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2022</a:t>
                      </a:r>
                      <a:r>
                        <a:rPr lang="en-US" sz="1300" b="1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/>
                      </a:r>
                      <a:br>
                        <a:rPr lang="en-US" sz="1300" b="1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</a:br>
                      <a:r>
                        <a:rPr lang="en-US" sz="1300" b="1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BUDGET </a:t>
                      </a:r>
                      <a:r>
                        <a:rPr lang="en-US" sz="1300" b="1" i="1" kern="12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300" b="1" i="1" kern="1200">
                        <a:solidFill>
                          <a:srgbClr val="387869"/>
                        </a:solidFill>
                        <a:latin typeface="Calibri 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300" b="1" spc="-50" baseline="0">
                          <a:solidFill>
                            <a:schemeClr val="tx1"/>
                          </a:solidFill>
                          <a:latin typeface="Calibri (body)"/>
                        </a:rPr>
                        <a:t>CHÊNH LỆCH </a:t>
                      </a:r>
                    </a:p>
                    <a:p>
                      <a:pPr algn="ctr"/>
                      <a:r>
                        <a:rPr lang="sv-SE" sz="1300" b="1" i="1" kern="1200" spc="-50" baseline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VARIANCE </a:t>
                      </a:r>
                    </a:p>
                    <a:p>
                      <a:pPr algn="ctr"/>
                      <a:r>
                        <a:rPr lang="sv-SE" sz="1300" b="1" spc="-50" baseline="0" smtClean="0">
                          <a:solidFill>
                            <a:schemeClr val="tx1"/>
                          </a:solidFill>
                          <a:latin typeface="Calibri (body)"/>
                        </a:rPr>
                        <a:t>2021/2022</a:t>
                      </a:r>
                      <a:endParaRPr lang="en-US" sz="1300" b="1" spc="-50" baseline="0">
                        <a:solidFill>
                          <a:schemeClr val="tx1"/>
                        </a:solidFill>
                        <a:latin typeface="Calibri (body)"/>
                      </a:endParaRPr>
                    </a:p>
                  </a:txBody>
                  <a:tcPr marL="83252" marR="83252" marT="41626" marB="41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tx1"/>
                          </a:solidFill>
                          <a:latin typeface="Calibri (body)"/>
                        </a:rPr>
                        <a:t>GHI CHÚ</a:t>
                      </a:r>
                    </a:p>
                    <a:p>
                      <a:pPr algn="ctr"/>
                      <a:r>
                        <a:rPr lang="en-US" sz="1300" b="1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NOTE</a:t>
                      </a:r>
                    </a:p>
                  </a:txBody>
                  <a:tcPr marL="83252" marR="83252" marT="41626" marB="41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9119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3252" marR="83252" marT="41626" marB="41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Phí quản lý khu căn hộ</a:t>
                      </a:r>
                      <a:r>
                        <a:rPr lang="vi-VN" sz="900" b="0" i="0" u="none" strike="noStrike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vi-VN" sz="900" b="0" i="0" u="none" strike="noStrike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vi-VN" sz="1300" b="0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Management Fee for Residents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18,750,139,220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19,271,289,752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Doanh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thu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ăm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2021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thấp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hơn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do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iảm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PQL 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tháng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9/2021 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cho 750 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căn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hộ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để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hỗ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trợ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dịch Covid-19</a:t>
                      </a:r>
                      <a:b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</a:br>
                      <a:r>
                        <a:rPr lang="en-US" sz="1300" b="0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Revenue in </a:t>
                      </a:r>
                      <a:r>
                        <a:rPr lang="en-US" sz="1300" b="0" i="1" kern="12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2021 </a:t>
                      </a:r>
                      <a:r>
                        <a:rPr lang="en-US" sz="1300" b="0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lower because decrease </a:t>
                      </a:r>
                      <a:r>
                        <a:rPr lang="en-US" sz="1300" b="0" i="1" kern="12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Management </a:t>
                      </a:r>
                      <a:r>
                        <a:rPr lang="en-US" sz="1300" b="0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fee of </a:t>
                      </a:r>
                      <a:r>
                        <a:rPr lang="en-US" sz="1300" b="0" i="1" kern="12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Sep </a:t>
                      </a:r>
                      <a:r>
                        <a:rPr lang="en-US" sz="1300" b="0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in </a:t>
                      </a:r>
                      <a:r>
                        <a:rPr lang="en-US" sz="1300" b="0" i="1" kern="12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2021 </a:t>
                      </a:r>
                      <a:r>
                        <a:rPr lang="en-US" sz="1300" b="0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for all Residents to support in Covid-19 epidemic</a:t>
                      </a:r>
                    </a:p>
                  </a:txBody>
                  <a:tcPr marL="8672" marR="8672" marT="8672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653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252" marR="83252" marT="41626" marB="41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Phí quản lý khu thương mại, căn hộ dịch vụ, văn phòng</a:t>
                      </a:r>
                      <a:r>
                        <a:rPr lang="vi-V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vi-V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vi-VN" sz="1300" b="0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Management Fee from Retail, Service Apartment &amp; Office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800,499,000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1,764,367,776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%</a:t>
                      </a: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Năm</a:t>
                      </a:r>
                      <a:r>
                        <a:rPr lang="en-US" sz="1300" b="0" kern="1200" baseline="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2022 BQT đ</a:t>
                      </a:r>
                      <a:r>
                        <a:rPr lang="en-US" sz="1300" b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ã</a:t>
                      </a:r>
                      <a:r>
                        <a:rPr lang="en-US" sz="1300" b="0" kern="1200" baseline="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thống nhất về chia sẻ kinh phí </a:t>
                      </a:r>
                      <a:r>
                        <a:rPr lang="vi-VN" sz="1300" b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cùng </a:t>
                      </a:r>
                      <a:r>
                        <a:rPr lang="vi-VN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Chủ Đầu tư </a:t>
                      </a:r>
                      <a:r>
                        <a:rPr lang="vi-VN" sz="1300" b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Capitaland</a:t>
                      </a:r>
                      <a:r>
                        <a:rPr lang="en-US" sz="1300" b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.</a:t>
                      </a:r>
                      <a:r>
                        <a:rPr lang="vi-VN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/>
                      </a:r>
                      <a:br>
                        <a:rPr lang="vi-VN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</a:br>
                      <a:r>
                        <a:rPr lang="en-US" sz="1300" b="0" i="1" kern="120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+mn-cs"/>
                        </a:rPr>
                        <a:t>In 2022, BOC and Capitaland has an agreement</a:t>
                      </a:r>
                      <a:r>
                        <a:rPr lang="en-US" sz="1300" b="0" i="1" kern="1200" baseline="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+mn-cs"/>
                        </a:rPr>
                        <a:t> about share cost.</a:t>
                      </a:r>
                      <a:endParaRPr lang="vi-VN" sz="1300" b="0" i="1" kern="1200">
                        <a:solidFill>
                          <a:srgbClr val="387869"/>
                        </a:solidFill>
                        <a:latin typeface="Calibri 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583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en-US" sz="1300" b="0" i="0" kern="1200">
                        <a:solidFill>
                          <a:schemeClr val="tx1"/>
                        </a:solidFill>
                        <a:latin typeface="Calibri 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252" marR="83252" marT="41626" marB="41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Thu phí</a:t>
                      </a:r>
                      <a:r>
                        <a:rPr lang="en-US" sz="1300" b="0" i="0" kern="1200" baseline="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 quảng cáo</a:t>
                      </a:r>
                    </a:p>
                    <a:p>
                      <a:pPr algn="ctr" fontAlgn="ctr"/>
                      <a:r>
                        <a:rPr lang="en-US" sz="1300" b="0" i="1" kern="1200" baseline="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Advertising fee</a:t>
                      </a:r>
                      <a:endParaRPr lang="en-US" sz="1300" b="0" i="1" kern="1200">
                        <a:solidFill>
                          <a:srgbClr val="387869"/>
                        </a:solidFill>
                        <a:latin typeface="Calibri 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1,400,165,967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916,220,461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-53%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kern="1200" baseline="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Tình hình chung do dịch Covid-19 nên thu phí quảng cáo bị giảm.</a:t>
                      </a:r>
                    </a:p>
                    <a:p>
                      <a:pPr algn="l" fontAlgn="b"/>
                      <a:r>
                        <a:rPr lang="en-US" sz="1300" b="0" i="1" kern="1200" baseline="0" smtClean="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Based on the Covid-19 epidemic, advertising fee is decreased.</a:t>
                      </a:r>
                      <a:endParaRPr lang="en-US" sz="1300" b="0" i="1" kern="1200">
                        <a:solidFill>
                          <a:srgbClr val="CF9925"/>
                        </a:solidFill>
                        <a:latin typeface="Calibri 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16643"/>
                  </a:ext>
                </a:extLst>
              </a:tr>
              <a:tr h="8290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en-US" sz="1300" b="0" i="0" kern="1200">
                        <a:solidFill>
                          <a:schemeClr val="tx1"/>
                        </a:solidFill>
                        <a:latin typeface="Calibri 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252" marR="83252" marT="41626" marB="41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Thu 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khác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/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1300" b="0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Others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2,638,744,153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4,102,783,096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Tăng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do </a:t>
                      </a:r>
                      <a:r>
                        <a:rPr lang="en-US" sz="1300" b="0" kern="120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điều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chỉnh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tăng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đơn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giá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phí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nước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cho TTTM Oxygen </a:t>
                      </a:r>
                      <a:r>
                        <a:rPr lang="en-US" sz="1300" b="0" kern="1200" baseline="0" err="1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300" b="0" kern="1200" baseline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Somerset</a:t>
                      </a:r>
                      <a: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/>
                      </a:r>
                      <a:br>
                        <a:rPr lang="en-US" sz="1300" b="0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</a:br>
                      <a:r>
                        <a:rPr lang="en-US" sz="1300" b="0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Increase due to increase adjustment of water price for Oxygen and Somerset</a:t>
                      </a:r>
                    </a:p>
                  </a:txBody>
                  <a:tcPr marL="8672" marR="8672" marT="8672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0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300" b="1" kern="120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TỔNG CỘNG DOANH THU</a:t>
                      </a:r>
                    </a:p>
                    <a:p>
                      <a:pPr algn="ctr" fontAlgn="ctr"/>
                      <a:r>
                        <a:rPr lang="en-US" sz="1300" b="1" i="1" kern="1200">
                          <a:solidFill>
                            <a:srgbClr val="387869"/>
                          </a:solidFill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TOTAL REVENUE</a:t>
                      </a:r>
                    </a:p>
                  </a:txBody>
                  <a:tcPr marL="83252" marR="83252" marT="41626" marB="41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sng" strike="noStrike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23,589,548,340 </a:t>
                      </a:r>
                      <a:endParaRPr lang="en-US" sz="1300" b="1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sng" strike="noStrike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26,754,661,085 </a:t>
                      </a:r>
                      <a:endParaRPr lang="en-US" sz="1300" b="1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72" marR="8672" marT="867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672" marR="8672" marT="8672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672" marR="8672" marT="8672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013173" y="295139"/>
            <a:ext cx="663321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DOANH THU QUỸ VẬN HÀNH/ </a:t>
            </a:r>
            <a:r>
              <a:rPr lang="en-US" sz="26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OF MANAGEMENT FUND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54" y="353507"/>
            <a:ext cx="1492701" cy="8409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E30C6E-3287-4B70-9A6D-A376D255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74" y="353507"/>
            <a:ext cx="786452" cy="9266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19506"/>
              </p:ext>
            </p:extLst>
          </p:nvPr>
        </p:nvGraphicFramePr>
        <p:xfrm>
          <a:off x="591288" y="1662588"/>
          <a:ext cx="11004316" cy="4757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7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02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0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59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STT</a:t>
                      </a:r>
                      <a:b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</a:b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Calibri(body)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HẠNG MỤC/ </a:t>
                      </a: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Calibri(body)"/>
                          <a:ea typeface="+mn-ea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5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THỰC TẾ ĐẾN 30/11/2021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500" b="1" i="1" u="none" strike="noStrike" smtClean="0">
                          <a:solidFill>
                            <a:srgbClr val="387869"/>
                          </a:solidFill>
                          <a:effectLst/>
                          <a:latin typeface="Calibri(body)"/>
                        </a:rPr>
                        <a:t>ACTUAL TO 30TH NOV 2021 </a:t>
                      </a:r>
                      <a:endParaRPr lang="en-US" sz="1500" b="1" i="1" kern="1200">
                        <a:solidFill>
                          <a:srgbClr val="387869"/>
                        </a:solidFill>
                        <a:latin typeface="Calibri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DỰ TOÁN </a:t>
                      </a:r>
                      <a:r>
                        <a:rPr lang="en-US" sz="15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2022</a:t>
                      </a: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/>
                      </a:r>
                      <a:b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</a:b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Calibri(body)"/>
                          <a:ea typeface="+mn-ea"/>
                          <a:cs typeface="Times New Roman" panose="02020603050405020304" pitchFamily="18" charset="0"/>
                        </a:rPr>
                        <a:t>BUDGET </a:t>
                      </a:r>
                      <a:r>
                        <a:rPr lang="en-US" sz="1500" b="1" i="1" kern="1200" smtClean="0">
                          <a:solidFill>
                            <a:srgbClr val="387869"/>
                          </a:solidFill>
                          <a:latin typeface="Calibri(body)"/>
                          <a:ea typeface="+mn-ea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500" b="1" i="1" kern="1200">
                        <a:solidFill>
                          <a:srgbClr val="387869"/>
                        </a:solidFill>
                        <a:latin typeface="Calibri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CHÊNH LỆCH</a:t>
                      </a:r>
                      <a:b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</a:b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Calibri(body)"/>
                          <a:ea typeface="+mn-ea"/>
                          <a:cs typeface="Times New Roman" panose="02020603050405020304" pitchFamily="18" charset="0"/>
                        </a:rPr>
                        <a:t>VARIANCE</a:t>
                      </a:r>
                      <a:br>
                        <a:rPr lang="en-US" sz="1500" b="1" i="1" kern="1200">
                          <a:solidFill>
                            <a:srgbClr val="387869"/>
                          </a:solidFill>
                          <a:latin typeface="Calibri(body)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500" b="1" i="1" kern="1200" smtClean="0">
                          <a:solidFill>
                            <a:srgbClr val="387869"/>
                          </a:solidFill>
                          <a:latin typeface="Calibri(body)"/>
                          <a:ea typeface="+mn-ea"/>
                          <a:cs typeface="Times New Roman" panose="02020603050405020304" pitchFamily="18" charset="0"/>
                        </a:rPr>
                        <a:t>2021/2022</a:t>
                      </a:r>
                      <a:endParaRPr lang="en-US" sz="1500" b="1" i="1" kern="1200">
                        <a:solidFill>
                          <a:srgbClr val="387869"/>
                        </a:solidFill>
                        <a:latin typeface="Calibri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Chi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phí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hành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chính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và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lương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nhân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viên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/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</a:br>
                      <a:r>
                        <a:rPr lang="en-US" sz="1500" b="0" i="1" u="none" strike="noStrike" dirty="0">
                          <a:solidFill>
                            <a:srgbClr val="387869"/>
                          </a:solidFill>
                          <a:effectLst/>
                          <a:latin typeface="Calibri(body)"/>
                        </a:rPr>
                        <a:t>The administrative expenses and staff cost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7,000,867,162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5,920,295,846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-18%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22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Chi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phí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thanh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toán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các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nhà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thầu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dịch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vụ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,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bảo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hiểm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và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chi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phí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tổ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chức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các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sự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kiện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/>
                      </a:r>
                      <a:b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</a:br>
                      <a:r>
                        <a:rPr lang="en-US" sz="1500" b="0" i="1" u="none" strike="noStrike" kern="1200">
                          <a:solidFill>
                            <a:srgbClr val="387869"/>
                          </a:solidFill>
                          <a:effectLst/>
                          <a:latin typeface="Calibri(body)"/>
                          <a:ea typeface="+mn-ea"/>
                          <a:cs typeface="+mn-cs"/>
                        </a:rPr>
                        <a:t>Outsourced service expenses, insurance and event organization cost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7,135,309,351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7,769,368,071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8%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Chi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phí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sửa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chữa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,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bảo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trì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hệ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thống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chung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của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Tòa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nhà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/>
                      </a:r>
                      <a:b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</a:br>
                      <a:r>
                        <a:rPr lang="en-US" sz="1500" b="0" i="1" u="none" strike="noStrike" kern="1200">
                          <a:solidFill>
                            <a:srgbClr val="387869"/>
                          </a:solidFill>
                          <a:effectLst/>
                          <a:latin typeface="Calibri(body)"/>
                          <a:ea typeface="+mn-ea"/>
                          <a:cs typeface="+mn-cs"/>
                        </a:rPr>
                        <a:t>Building system, facilities, repair and maintenance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1,724,561,950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2,576,316,095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33%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6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Chi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phí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năng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 </a:t>
                      </a:r>
                      <a:r>
                        <a:rPr lang="en-US" sz="1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lượng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/ </a:t>
                      </a:r>
                      <a:r>
                        <a:rPr lang="en-US" sz="1500" b="0" i="1" u="none" strike="noStrike" kern="1200">
                          <a:solidFill>
                            <a:srgbClr val="387869"/>
                          </a:solidFill>
                          <a:effectLst/>
                          <a:latin typeface="Calibri(body)"/>
                          <a:ea typeface="+mn-ea"/>
                          <a:cs typeface="+mn-cs"/>
                        </a:rPr>
                        <a:t>Cost for energy 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6,505,081,098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8,459,005,987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23%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32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chemeClr val="tx1"/>
                          </a:solidFill>
                          <a:effectLst/>
                          <a:latin typeface="Calibri(body)"/>
                        </a:rPr>
                        <a:t>TỔNG CỘNG CHI PHÍ/ </a:t>
                      </a:r>
                      <a:r>
                        <a:rPr lang="en-US" sz="1500" b="1" i="1" u="none" strike="noStrike">
                          <a:solidFill>
                            <a:srgbClr val="387869"/>
                          </a:solidFill>
                          <a:effectLst/>
                          <a:latin typeface="Calibri(body)"/>
                        </a:rPr>
                        <a:t>TOTAL EXPENSE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sng" strike="noStrike" smtClean="0">
                          <a:solidFill>
                            <a:srgbClr val="002060"/>
                          </a:solidFill>
                          <a:effectLst/>
                          <a:latin typeface="Calibri(body)"/>
                        </a:rPr>
                        <a:t>23,126,184,866 </a:t>
                      </a:r>
                      <a:endParaRPr lang="en-US" sz="1500" b="1" i="0" u="sng" strike="noStrike">
                        <a:solidFill>
                          <a:srgbClr val="00206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sng" strike="noStrike" smtClean="0">
                          <a:solidFill>
                            <a:srgbClr val="002060"/>
                          </a:solidFill>
                          <a:effectLst/>
                          <a:latin typeface="Calibri(body)"/>
                        </a:rPr>
                        <a:t>26,730,607,476 </a:t>
                      </a:r>
                      <a:endParaRPr lang="en-US" sz="1500" b="1" i="0" u="sng" strike="noStrike">
                        <a:solidFill>
                          <a:srgbClr val="002060"/>
                        </a:solidFill>
                        <a:effectLst/>
                        <a:latin typeface="Calibri(body)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(body)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089097" y="450850"/>
            <a:ext cx="827532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CHI PHÍ QUỸ VẬN HÀNH</a:t>
            </a:r>
          </a:p>
          <a:p>
            <a:pPr algn="ctr"/>
            <a:r>
              <a:rPr lang="en-US" sz="26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EXPENSE OF MANAGEMENT FUND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903" y="450850"/>
            <a:ext cx="1492701" cy="8409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F530E2-B951-4A37-8D07-2757A47E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88" y="479425"/>
            <a:ext cx="786452" cy="9266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22422" y="474852"/>
            <a:ext cx="81358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QUỸ BẢO TRÌ/ </a:t>
            </a:r>
            <a:r>
              <a:rPr lang="en-US" sz="28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SINKING FUND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659088"/>
              </p:ext>
            </p:extLst>
          </p:nvPr>
        </p:nvGraphicFramePr>
        <p:xfrm>
          <a:off x="1398993" y="1919110"/>
          <a:ext cx="9582675" cy="398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STT/</a:t>
                      </a:r>
                      <a:r>
                        <a:rPr lang="en-US" sz="1500" b="1" i="1" kern="1200">
                          <a:solidFill>
                            <a:srgbClr val="CF9925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HẠNG MỤC/</a:t>
                      </a:r>
                      <a:r>
                        <a:rPr lang="en-US" sz="1500" b="1" i="0" kern="120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 (Headings)"/>
                        </a:rPr>
                        <a:t>DỰ TOÁN/ </a:t>
                      </a: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ESTIMATE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52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Bảo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trì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hệ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thống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thang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máy</a:t>
                      </a:r>
                      <a:endParaRPr lang="en-US" sz="1500" b="0">
                        <a:solidFill>
                          <a:schemeClr val="tx1"/>
                        </a:solidFill>
                        <a:latin typeface="Times New Roman (Headings)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i="1" kern="120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Elevator system’s maintenance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smtClean="0">
                          <a:solidFill>
                            <a:schemeClr val="tx1"/>
                          </a:solidFill>
                          <a:latin typeface="Times New Roman (Headings)"/>
                        </a:rPr>
                        <a:t>2,328,777,000 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VND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Bảo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trì</a:t>
                      </a:r>
                      <a:r>
                        <a:rPr lang="en-US" sz="1500" b="0" baseline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hệ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thống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máy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phát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điện</a:t>
                      </a:r>
                      <a:endParaRPr lang="en-US" sz="1500" b="0">
                        <a:solidFill>
                          <a:schemeClr val="tx1"/>
                        </a:solidFill>
                        <a:latin typeface="Times New Roman (Headings)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i="1" kern="120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Generator system’s maintenance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smtClean="0">
                          <a:solidFill>
                            <a:schemeClr val="tx1"/>
                          </a:solidFill>
                          <a:latin typeface="Times New Roman (Headings)"/>
                        </a:rPr>
                        <a:t>436,302,550 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VND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058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Bảo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trì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hệ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thống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smtClean="0">
                          <a:solidFill>
                            <a:schemeClr val="tx1"/>
                          </a:solidFill>
                          <a:latin typeface="Times New Roman (Headings)"/>
                        </a:rPr>
                        <a:t>XLNT</a:t>
                      </a:r>
                      <a:endParaRPr lang="en-US" sz="1500" b="0">
                        <a:solidFill>
                          <a:schemeClr val="tx1"/>
                        </a:solidFill>
                        <a:latin typeface="Times New Roman (Headings)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i="1" kern="1200" smtClean="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STP </a:t>
                      </a:r>
                      <a:r>
                        <a:rPr lang="en-US" sz="1500" b="0" i="1" kern="120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system’s maintenance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smtClean="0">
                          <a:solidFill>
                            <a:schemeClr val="tx1"/>
                          </a:solidFill>
                          <a:latin typeface="Times New Roman (Headings)"/>
                        </a:rPr>
                        <a:t>275,000,000 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VND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Sửa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chữa</a:t>
                      </a:r>
                      <a:r>
                        <a:rPr lang="en-US" sz="1500" b="0" baseline="0">
                          <a:solidFill>
                            <a:schemeClr val="tx1"/>
                          </a:solidFill>
                          <a:latin typeface="Times New Roman (Headings)"/>
                        </a:rPr>
                        <a:t>, </a:t>
                      </a:r>
                      <a:r>
                        <a:rPr lang="en-US" sz="1500" b="0" baseline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b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ảo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trì</a:t>
                      </a:r>
                      <a:r>
                        <a:rPr lang="en-US" sz="1500" b="0" baseline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baseline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hệ</a:t>
                      </a:r>
                      <a:r>
                        <a:rPr lang="en-US" sz="1500" b="0" baseline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baseline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thống</a:t>
                      </a:r>
                      <a:r>
                        <a:rPr lang="en-US" sz="1500" b="0" baseline="0">
                          <a:solidFill>
                            <a:schemeClr val="tx1"/>
                          </a:solidFill>
                          <a:latin typeface="Times New Roman (Headings)"/>
                        </a:rPr>
                        <a:t> </a:t>
                      </a:r>
                      <a:r>
                        <a:rPr lang="en-US" sz="1500" b="0" baseline="0" err="1">
                          <a:solidFill>
                            <a:schemeClr val="tx1"/>
                          </a:solidFill>
                          <a:latin typeface="Times New Roman (Headings)"/>
                        </a:rPr>
                        <a:t>chung</a:t>
                      </a:r>
                      <a:r>
                        <a:rPr lang="en-US" sz="1500" b="0" baseline="0">
                          <a:solidFill>
                            <a:schemeClr val="tx1"/>
                          </a:solidFill>
                          <a:latin typeface="Times New Roman (Headings)"/>
                        </a:rPr>
                        <a:t>: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bảo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trì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hệ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thống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xử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nước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thải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chống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thấm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thác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nước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cải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tạo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kern="1200" err="1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sân</a:t>
                      </a: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 tennis, …/ </a:t>
                      </a:r>
                      <a:r>
                        <a:rPr lang="en-US" sz="1500" b="0" i="1" kern="120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Repairing and maintenance of general utilities: maintenance STP, waterproofing waterfall, renovation tennis court, 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smtClean="0">
                          <a:solidFill>
                            <a:schemeClr val="tx1"/>
                          </a:solidFill>
                          <a:latin typeface="Times New Roman (Headings)"/>
                        </a:rPr>
                        <a:t>1,850,000,000 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Times New Roman (Headings)"/>
                        </a:rPr>
                        <a:t>VND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524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 (Headings)"/>
                          <a:ea typeface="+mn-ea"/>
                          <a:cs typeface="+mn-cs"/>
                        </a:rPr>
                        <a:t>TỔNG CHI PHÍ DỰ KIẾN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Times New Roman (Headings)"/>
                          <a:ea typeface="+mn-ea"/>
                          <a:cs typeface="Times New Roman" panose="02020603050405020304" pitchFamily="18" charset="0"/>
                        </a:rPr>
                        <a:t>THE TOTAL EXPECTED COST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smtClean="0">
                          <a:solidFill>
                            <a:schemeClr val="tx1"/>
                          </a:solidFill>
                          <a:latin typeface="Times New Roman (Headings)"/>
                        </a:rPr>
                        <a:t>4,890,079,550 </a:t>
                      </a:r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 (Headings)"/>
                        </a:rPr>
                        <a:t>VND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237" y="380925"/>
            <a:ext cx="1418874" cy="799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2259AB-1796-4171-AABD-97E1CA83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77" y="452362"/>
            <a:ext cx="786452" cy="9266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752" y="512722"/>
            <a:ext cx="8550195" cy="9235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BIỂU QUYẾT CÁC ĐỀ XUẤT CỦA BQT VÀ BQL</a:t>
            </a:r>
            <a:br>
              <a:rPr lang="en-US" sz="30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0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000" b="1" i="1">
                <a:solidFill>
                  <a:srgbClr val="38786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VOTING</a:t>
            </a:r>
            <a:r>
              <a:rPr lang="vi-VN" altLang="en-US" sz="3000" b="1" i="1">
                <a:solidFill>
                  <a:srgbClr val="38786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3000" b="1" i="1">
                <a:solidFill>
                  <a:srgbClr val="38786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PROPOSALS OF BOC&amp;MO</a:t>
            </a:r>
            <a:endParaRPr lang="vi-VN" altLang="en-US" sz="3000" b="1" i="1">
              <a:solidFill>
                <a:srgbClr val="38786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5" y="512721"/>
            <a:ext cx="1492701" cy="768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1" y="512721"/>
            <a:ext cx="789947" cy="923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5" y="2346113"/>
            <a:ext cx="3540552" cy="2468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04" y="2346113"/>
            <a:ext cx="3540555" cy="2468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76" y="2346113"/>
            <a:ext cx="362469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09268" y="6295673"/>
            <a:ext cx="279465" cy="57600"/>
            <a:chOff x="909268" y="6459095"/>
            <a:chExt cx="279465" cy="57600"/>
          </a:xfrm>
        </p:grpSpPr>
        <p:sp>
          <p:nvSpPr>
            <p:cNvPr id="16" name="Oval 15"/>
            <p:cNvSpPr/>
            <p:nvPr/>
          </p:nvSpPr>
          <p:spPr>
            <a:xfrm>
              <a:off x="909268" y="645909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20201" y="6459095"/>
              <a:ext cx="57600" cy="5760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1133" y="6459095"/>
              <a:ext cx="57600" cy="5760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346363" y="277091"/>
            <a:ext cx="11499273" cy="63038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892" y="1716723"/>
            <a:ext cx="11263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CÁM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 SỰ THAM DỰ CỦA QUÝ C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DÂN &amp; KHÁCH MỜI </a:t>
            </a:r>
            <a:r>
              <a:rPr lang="en-US" sz="32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ATTENDANCE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673" y="576440"/>
            <a:ext cx="1492701" cy="840934"/>
          </a:xfrm>
          <a:prstGeom prst="rect">
            <a:avLst/>
          </a:prstGeom>
        </p:spPr>
      </p:pic>
      <p:pic>
        <p:nvPicPr>
          <p:cNvPr id="1026" name="Picture 2" descr="https://familypolicyalliance.com/wp-content/uploads/2020/01/Thank-You-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551" y="3297533"/>
            <a:ext cx="5432425" cy="305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7" y="515660"/>
            <a:ext cx="823227" cy="9624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09268" y="6295673"/>
            <a:ext cx="279465" cy="57600"/>
            <a:chOff x="909268" y="6459095"/>
            <a:chExt cx="279465" cy="57600"/>
          </a:xfrm>
        </p:grpSpPr>
        <p:sp>
          <p:nvSpPr>
            <p:cNvPr id="16" name="Oval 15"/>
            <p:cNvSpPr/>
            <p:nvPr/>
          </p:nvSpPr>
          <p:spPr>
            <a:xfrm>
              <a:off x="909268" y="645909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20201" y="6459095"/>
              <a:ext cx="57600" cy="5760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1133" y="6459095"/>
              <a:ext cx="57600" cy="5760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346363" y="277091"/>
            <a:ext cx="11499273" cy="63038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448" y="373824"/>
            <a:ext cx="1229142" cy="763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8880" y="874566"/>
            <a:ext cx="95931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HÌNH</a:t>
            </a:r>
            <a:r>
              <a:rPr lang="en-US" sz="3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THỨC</a:t>
            </a:r>
            <a:r>
              <a:rPr lang="en-US" sz="3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</a:t>
            </a:r>
            <a:r>
              <a:rPr lang="en-US" sz="3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LỊCH</a:t>
            </a:r>
            <a:r>
              <a:rPr lang="en-US" sz="3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TRÌNH</a:t>
            </a:r>
            <a:r>
              <a:rPr lang="en-US" sz="3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TỔ</a:t>
            </a:r>
            <a:r>
              <a:rPr lang="en-US" sz="3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</a:t>
            </a:r>
            <a:r>
              <a:rPr lang="en-US" sz="3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HỘI</a:t>
            </a:r>
            <a:r>
              <a:rPr lang="en-US" sz="3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NGHỊ</a:t>
            </a:r>
            <a:endParaRPr lang="en-US" sz="3000" b="1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lang="en-US" sz="30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AND TIMELINE MEETING ORGANIZATION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9268" y="2287107"/>
            <a:ext cx="99201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u="sng" err="1">
                <a:latin typeface="Times New Roman" panose="02020603050405020304" pitchFamily="18" charset="0"/>
              </a:rPr>
              <a:t>Hình</a:t>
            </a:r>
            <a:r>
              <a:rPr lang="en-US" b="1" u="sng">
                <a:latin typeface="Times New Roman" panose="02020603050405020304" pitchFamily="18" charset="0"/>
              </a:rPr>
              <a:t> </a:t>
            </a:r>
            <a:r>
              <a:rPr lang="en-US" b="1" u="sng" err="1">
                <a:latin typeface="Times New Roman" panose="02020603050405020304" pitchFamily="18" charset="0"/>
              </a:rPr>
              <a:t>thức</a:t>
            </a:r>
            <a:r>
              <a:rPr lang="en-US" b="1" u="sng">
                <a:latin typeface="Times New Roman" panose="02020603050405020304" pitchFamily="18" charset="0"/>
              </a:rPr>
              <a:t> </a:t>
            </a:r>
            <a:r>
              <a:rPr lang="en-US" b="1" u="sng" err="1">
                <a:latin typeface="Times New Roman" panose="02020603050405020304" pitchFamily="18" charset="0"/>
              </a:rPr>
              <a:t>tổ</a:t>
            </a:r>
            <a:r>
              <a:rPr lang="en-US" b="1" u="sng">
                <a:latin typeface="Times New Roman" panose="02020603050405020304" pitchFamily="18" charset="0"/>
              </a:rPr>
              <a:t> </a:t>
            </a:r>
            <a:r>
              <a:rPr lang="en-US" b="1" u="sng" err="1">
                <a:latin typeface="Times New Roman" panose="02020603050405020304" pitchFamily="18" charset="0"/>
              </a:rPr>
              <a:t>chức</a:t>
            </a:r>
            <a:r>
              <a:rPr lang="en-US" b="1">
                <a:latin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err="1">
                <a:latin typeface="Times New Roman" panose="02020603050405020304" pitchFamily="18" charset="0"/>
              </a:rPr>
              <a:t>Tổ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chức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hội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nghị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trực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tuyến</a:t>
            </a:r>
            <a:r>
              <a:rPr lang="en-US">
                <a:latin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err="1">
                <a:latin typeface="Times New Roman" panose="02020603050405020304" pitchFamily="18" charset="0"/>
              </a:rPr>
              <a:t>Biểu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quyết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bằng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việc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bỏ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phiếu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trực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tiếp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vào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thùng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phiếu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sau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hội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nghị</a:t>
            </a:r>
            <a:r>
              <a:rPr lang="en-US">
                <a:latin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err="1">
                <a:latin typeface="Times New Roman" panose="02020603050405020304" pitchFamily="18" charset="0"/>
              </a:rPr>
              <a:t>Tài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</a:rPr>
              <a:t>hồ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sơ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hội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nghị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gửi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đến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Cư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dân</a:t>
            </a:r>
            <a:r>
              <a:rPr lang="en-US">
                <a:latin typeface="Times New Roman" panose="02020603050405020304" pitchFamily="18" charset="0"/>
              </a:rPr>
              <a:t> qua email </a:t>
            </a:r>
            <a:r>
              <a:rPr lang="en-US" err="1">
                <a:latin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bản</a:t>
            </a:r>
            <a:r>
              <a:rPr lang="en-US">
                <a:latin typeface="Times New Roman" panose="02020603050405020304" pitchFamily="18" charset="0"/>
              </a:rPr>
              <a:t> in </a:t>
            </a:r>
            <a:r>
              <a:rPr lang="en-US" err="1">
                <a:latin typeface="Times New Roman" panose="02020603050405020304" pitchFamily="18" charset="0"/>
              </a:rPr>
              <a:t>trước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hội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nghị</a:t>
            </a:r>
            <a:r>
              <a:rPr lang="en-US"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u="sng">
                <a:solidFill>
                  <a:srgbClr val="387869"/>
                </a:solidFill>
                <a:latin typeface="Times New Roman" panose="02020603050405020304" pitchFamily="18" charset="0"/>
              </a:rPr>
              <a:t>Method organization:</a:t>
            </a:r>
            <a:endParaRPr lang="en-US" b="1" i="1">
              <a:solidFill>
                <a:srgbClr val="387869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1">
                <a:solidFill>
                  <a:srgbClr val="387869"/>
                </a:solidFill>
                <a:latin typeface="Times New Roman" panose="02020603050405020304" pitchFamily="18" charset="0"/>
              </a:rPr>
              <a:t>Online</a:t>
            </a:r>
            <a:r>
              <a:rPr lang="en-US" b="1" i="1">
                <a:solidFill>
                  <a:srgbClr val="387869"/>
                </a:solidFill>
                <a:latin typeface="Times New Roman" panose="02020603050405020304" pitchFamily="18" charset="0"/>
              </a:rPr>
              <a:t> </a:t>
            </a:r>
            <a:r>
              <a:rPr lang="en-US" i="1">
                <a:solidFill>
                  <a:srgbClr val="387869"/>
                </a:solidFill>
                <a:latin typeface="Times New Roman" panose="02020603050405020304" pitchFamily="18" charset="0"/>
              </a:rPr>
              <a:t>meeting;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1">
                <a:solidFill>
                  <a:srgbClr val="387869"/>
                </a:solidFill>
                <a:latin typeface="Times New Roman" panose="02020603050405020304" pitchFamily="18" charset="0"/>
              </a:rPr>
              <a:t>Residents will send voting letter to the voting box after meeting;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1">
                <a:solidFill>
                  <a:srgbClr val="387869"/>
                </a:solidFill>
                <a:latin typeface="Times New Roman" panose="02020603050405020304" pitchFamily="18" charset="0"/>
              </a:rPr>
              <a:t>Meeting documents will be sent to Residents via email and hard copy before meeting.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1" y="373824"/>
            <a:ext cx="706413" cy="8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1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09268" y="6295673"/>
            <a:ext cx="279465" cy="57600"/>
            <a:chOff x="909268" y="6459095"/>
            <a:chExt cx="279465" cy="57600"/>
          </a:xfrm>
        </p:grpSpPr>
        <p:sp>
          <p:nvSpPr>
            <p:cNvPr id="4" name="Oval 3"/>
            <p:cNvSpPr/>
            <p:nvPr/>
          </p:nvSpPr>
          <p:spPr>
            <a:xfrm>
              <a:off x="909268" y="6459095"/>
              <a:ext cx="57600" cy="57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20201" y="6459095"/>
              <a:ext cx="57600" cy="576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131133" y="6459095"/>
              <a:ext cx="57600" cy="57600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Title 1"/>
          <p:cNvSpPr txBox="1"/>
          <p:nvPr/>
        </p:nvSpPr>
        <p:spPr>
          <a:xfrm>
            <a:off x="1550847" y="463660"/>
            <a:ext cx="8335108" cy="111371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000"/>
              </a:lnSpc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HỘI NGHỊ TRỰC TUYẾN/ </a:t>
            </a:r>
            <a:r>
              <a:rPr lang="en-US" sz="3200" b="1" i="1">
                <a:solidFill>
                  <a:srgbClr val="38786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MEETING ONLINE </a:t>
            </a:r>
            <a:r>
              <a:rPr lang="en-US" sz="32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3200" b="1" i="1">
              <a:solidFill>
                <a:srgbClr val="38786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88013"/>
              </p:ext>
            </p:extLst>
          </p:nvPr>
        </p:nvGraphicFramePr>
        <p:xfrm>
          <a:off x="444956" y="2594691"/>
          <a:ext cx="11340644" cy="304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3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637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09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mềm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tham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phòng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vi-VN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i="1" kern="1200" spc="-40" baseline="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 to </a:t>
                      </a:r>
                      <a:r>
                        <a:rPr lang="en-US" sz="1500" b="1" i="1" kern="1200" spc="-40" baseline="0" err="1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OnMeeting</a:t>
                      </a:r>
                      <a:r>
                        <a:rPr lang="en-US" sz="1500" b="1" i="1" kern="1200" spc="-40" baseline="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app and join the meeting room</a:t>
                      </a:r>
                      <a:endParaRPr lang="vi-VN" sz="1500" b="1" i="1" kern="1200" spc="-40" baseline="0">
                        <a:solidFill>
                          <a:srgbClr val="387869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71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09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09:05</a:t>
                      </a:r>
                      <a:endParaRPr sz="15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1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74930" marR="633095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500" b="1" kern="120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Giới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thiệu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tham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Introducing Participations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483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09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05</a:t>
                      </a:r>
                      <a:r>
                        <a:rPr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– 9:30</a:t>
                      </a:r>
                      <a:endParaRPr sz="15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-60325" fontAlgn="t">
                        <a:lnSpc>
                          <a:spcPct val="100000"/>
                        </a:lnSpc>
                      </a:pP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Ban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khai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mạc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nghị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&amp; báo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hoạt động 2021/ </a:t>
                      </a: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Opening speech and Operation &amp; Finance report by BOC for 2021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19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9:30 – 10:00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7493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toán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ngân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sách bảo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trì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2022/ </a:t>
                      </a: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Action plan and estimate sinking fund for 2022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041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10:00 – 11:00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7493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500" b="1" kern="12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kern="120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thảo</a:t>
                      </a:r>
                      <a:r>
                        <a:rPr lang="en-US" sz="15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luận về các điều chỉnh của Quy chế và sổ tay cư dân</a:t>
                      </a: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500" b="1" i="1" kern="120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Q&amp;A about Regulations and Resident’s handbook</a:t>
                      </a:r>
                      <a:endParaRPr sz="1500" b="1" i="1" kern="1200">
                        <a:solidFill>
                          <a:srgbClr val="387869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670" y="450270"/>
            <a:ext cx="1417711" cy="7458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956" y="1758694"/>
            <a:ext cx="7547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, 16/01/2022 qua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OnMeeting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họp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>
                <a:latin typeface="Times New Roman" panose="02020603050405020304" pitchFamily="18" charset="0"/>
              </a:rPr>
              <a:t>22220031</a:t>
            </a:r>
            <a:r>
              <a:rPr lang="en-US" sz="1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14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Sunday, 16th Jan 2022 by </a:t>
            </a:r>
            <a:r>
              <a:rPr lang="en-US" sz="1400" b="1" i="1" err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OnMeeting</a:t>
            </a:r>
            <a:r>
              <a:rPr lang="en-US" sz="14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app, room ID: 22220031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" y="450271"/>
            <a:ext cx="637957" cy="7458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473" y="2330253"/>
            <a:ext cx="11139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BAN QUẢN TRỊ KHAI MẠC HỘI NGHỊ &amp; TỔNG KẾT HOẠT ĐỘNG – TÀI CHÍNH 2021</a:t>
            </a:r>
          </a:p>
          <a:p>
            <a:pPr algn="ctr"/>
            <a:r>
              <a:rPr lang="en-US" sz="36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OPENING SPEECH AND OPERATION &amp;</a:t>
            </a:r>
          </a:p>
          <a:p>
            <a:pPr algn="ctr"/>
            <a:r>
              <a:rPr lang="en-US" sz="36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FINANCE REPORT 2021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825" y="459567"/>
            <a:ext cx="1492701" cy="8409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405235"/>
            <a:ext cx="765726" cy="8952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496" y="474117"/>
            <a:ext cx="1680961" cy="76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1941" y="367110"/>
            <a:ext cx="92213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NHÌN LẠI CÁC HOẠT ĐỘNG CHÍNH NĂM 2021</a:t>
            </a:r>
          </a:p>
          <a:p>
            <a:pPr algn="ctr"/>
            <a:r>
              <a:rPr lang="en-US" sz="32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 OPERATION ACTIVITIES IN 2021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88242055"/>
              </p:ext>
            </p:extLst>
          </p:nvPr>
        </p:nvGraphicFramePr>
        <p:xfrm>
          <a:off x="724626" y="2320238"/>
          <a:ext cx="10546923" cy="426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21840" y="2121312"/>
            <a:ext cx="7791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latin typeface="Times New Roman" panose="02020603050405020304" pitchFamily="18" charset="0"/>
              </a:rPr>
              <a:t>CÁC HOẠT ĐỘNG VẬN HÀNH/ </a:t>
            </a:r>
            <a:r>
              <a:rPr lang="en-US" sz="2200" b="1" i="1">
                <a:solidFill>
                  <a:srgbClr val="387869"/>
                </a:solidFill>
                <a:latin typeface="Times New Roman" panose="02020603050405020304" pitchFamily="18" charset="0"/>
              </a:rPr>
              <a:t>OPERATION ACTIVITIES</a:t>
            </a:r>
          </a:p>
        </p:txBody>
      </p:sp>
    </p:spTree>
    <p:extLst>
      <p:ext uri="{BB962C8B-B14F-4D97-AF65-F5344CB8AC3E}">
        <p14:creationId xmlns:p14="http://schemas.microsoft.com/office/powerpoint/2010/main" val="297667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gray">
          <a:xfrm>
            <a:off x="4820406" y="1976229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>
            <a:off x="7371937" y="1992372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9377544" y="2324857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925" y="457238"/>
            <a:ext cx="1610832" cy="72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5606" y="317945"/>
            <a:ext cx="92213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NHÌN LẠI CÁC HOẠT ĐỘNG CHÍNH NĂM 2021</a:t>
            </a:r>
          </a:p>
          <a:p>
            <a:pPr algn="ctr"/>
            <a:r>
              <a:rPr lang="en-US" sz="3200" b="1" i="1" dirty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 OPERATION ACTIVITIES IN 2021</a:t>
            </a: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816618010"/>
              </p:ext>
            </p:extLst>
          </p:nvPr>
        </p:nvGraphicFramePr>
        <p:xfrm>
          <a:off x="645606" y="2162194"/>
          <a:ext cx="10948083" cy="460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961556" y="1885893"/>
            <a:ext cx="10231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latin typeface="Times New Roman" panose="02020603050405020304" pitchFamily="18" charset="0"/>
              </a:rPr>
              <a:t>CÁC HOẠT ĐỘNG SỬA CHỮA, CẢI TẠO/</a:t>
            </a:r>
            <a:r>
              <a:rPr lang="en-US" sz="2200" b="1" i="1">
                <a:solidFill>
                  <a:srgbClr val="387869"/>
                </a:solidFill>
                <a:latin typeface="Times New Roman" panose="02020603050405020304" pitchFamily="18" charset="0"/>
              </a:rPr>
              <a:t>MAINTENANCE AND REPAIR WORK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gray">
          <a:xfrm>
            <a:off x="4820406" y="1976229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>
            <a:off x="7371937" y="1992372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9377544" y="2324857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039" y="348111"/>
            <a:ext cx="139858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985956" y="2165688"/>
            <a:ext cx="226016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EC8CB2-634B-4A07-9661-1765D69035AF}"/>
              </a:ext>
            </a:extLst>
          </p:cNvPr>
          <p:cNvSpPr txBox="1"/>
          <p:nvPr/>
        </p:nvSpPr>
        <p:spPr>
          <a:xfrm>
            <a:off x="757148" y="245252"/>
            <a:ext cx="96037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BÁO CÁO TÀI CHÍNH/ </a:t>
            </a:r>
            <a:r>
              <a:rPr lang="en-US" sz="23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REPORT </a:t>
            </a:r>
            <a:endParaRPr lang="en-US" sz="2300" b="1" i="1" smtClean="0">
              <a:solidFill>
                <a:srgbClr val="3878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3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(TỪ 01/2021 ĐẾN 11/2021</a:t>
            </a:r>
            <a:r>
              <a:rPr lang="en-US" sz="2300" b="1" i="1" smtClean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FROM JAN 2021 TO NOV 2021</a:t>
            </a:r>
            <a:r>
              <a:rPr lang="en-US" sz="23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3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61804"/>
              </p:ext>
            </p:extLst>
          </p:nvPr>
        </p:nvGraphicFramePr>
        <p:xfrm>
          <a:off x="1245632" y="5794862"/>
          <a:ext cx="907795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9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6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0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1539">
                <a:tc>
                  <a:txBody>
                    <a:bodyPr/>
                    <a:lstStyle/>
                    <a:p>
                      <a:pPr algn="ctr"/>
                      <a:r>
                        <a:rPr lang="en-US" sz="15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Lãi</a:t>
                      </a:r>
                      <a:r>
                        <a:rPr lang="en-US" sz="1500" b="1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en-US" sz="1500" b="1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lỗ</a:t>
                      </a:r>
                      <a:endParaRPr lang="en-US" sz="15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265,176,954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42,459,345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2,610,053,429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(116,576,130)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463,363,474</a:t>
                      </a:r>
                      <a:endParaRPr lang="en-US" sz="15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39">
                <a:tc>
                  <a:txBody>
                    <a:bodyPr/>
                    <a:lstStyle/>
                    <a:p>
                      <a:pPr algn="ctr"/>
                      <a:r>
                        <a:rPr lang="en-US" sz="15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Tích</a:t>
                      </a:r>
                      <a:r>
                        <a:rPr lang="en-US" sz="1500" b="1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500" b="1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lũy</a:t>
                      </a:r>
                      <a:endParaRPr lang="en-US" sz="15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(144,703,139)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(102,243,794)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2,507,809,635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2,391,233,505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2,854,596,979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56259" y="1078405"/>
            <a:ext cx="33425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>
                <a:latin typeface="Times New Roman" panose="02020603050405020304" pitchFamily="18" charset="0"/>
              </a:rPr>
              <a:t>QUỸ VẬN HÀNH/ </a:t>
            </a:r>
            <a:r>
              <a:rPr lang="en-US" sz="1300" b="1" i="1">
                <a:solidFill>
                  <a:srgbClr val="387869"/>
                </a:solidFill>
                <a:latin typeface="Times New Roman" panose="02020603050405020304" pitchFamily="18" charset="0"/>
              </a:rPr>
              <a:t>MANAGEMENT FUND</a:t>
            </a: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426358"/>
              </p:ext>
            </p:extLst>
          </p:nvPr>
        </p:nvGraphicFramePr>
        <p:xfrm>
          <a:off x="1464617" y="1071896"/>
          <a:ext cx="9906278" cy="4745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gray">
          <a:xfrm>
            <a:off x="2147311" y="1983464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>
            <a:off x="4820406" y="1976229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>
            <a:off x="7371937" y="1992372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9377544" y="2324857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118" y="364138"/>
            <a:ext cx="139858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60537" y="1237565"/>
            <a:ext cx="351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</a:rPr>
              <a:t>QUỸ BẢO TRÌ/ </a:t>
            </a:r>
            <a:r>
              <a:rPr lang="en-US" b="1" i="1">
                <a:solidFill>
                  <a:srgbClr val="387869"/>
                </a:solidFill>
                <a:latin typeface="Times New Roman" panose="02020603050405020304" pitchFamily="18" charset="0"/>
              </a:rPr>
              <a:t>SINKING FUND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311" y="6096831"/>
            <a:ext cx="10654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b="1" dirty="0">
                <a:solidFill>
                  <a:schemeClr val="dk1"/>
                </a:solidFill>
                <a:latin typeface="Times New Roman (Headings)"/>
              </a:rPr>
              <a:t>Số dư Quỹ </a:t>
            </a:r>
            <a:r>
              <a:rPr lang="en-US" sz="1600" b="1" dirty="0" err="1">
                <a:solidFill>
                  <a:schemeClr val="dk1"/>
                </a:solidFill>
                <a:latin typeface="Times New Roman (Headings)"/>
              </a:rPr>
              <a:t>bảo</a:t>
            </a:r>
            <a:r>
              <a:rPr lang="en-US" sz="1600" b="1" dirty="0">
                <a:solidFill>
                  <a:schemeClr val="dk1"/>
                </a:solidFill>
                <a:latin typeface="Times New Roman (Headings)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Times New Roman (Headings)"/>
              </a:rPr>
              <a:t>trì</a:t>
            </a:r>
            <a:r>
              <a:rPr lang="en-US" sz="1600" b="1" dirty="0">
                <a:solidFill>
                  <a:schemeClr val="dk1"/>
                </a:solidFill>
                <a:latin typeface="Times New Roman (Headings)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Times New Roman (Headings)"/>
              </a:rPr>
              <a:t>tại</a:t>
            </a:r>
            <a:r>
              <a:rPr lang="en-US" sz="1600" b="1" dirty="0">
                <a:solidFill>
                  <a:schemeClr val="dk1"/>
                </a:solidFill>
                <a:latin typeface="Times New Roman (Headings)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Times New Roman (Headings)"/>
              </a:rPr>
              <a:t>thời</a:t>
            </a:r>
            <a:r>
              <a:rPr lang="en-US" sz="1600" b="1" dirty="0">
                <a:solidFill>
                  <a:schemeClr val="dk1"/>
                </a:solidFill>
                <a:latin typeface="Times New Roman (Headings)"/>
              </a:rPr>
              <a:t> </a:t>
            </a:r>
            <a:r>
              <a:rPr lang="en-US" sz="1600" b="1" err="1">
                <a:solidFill>
                  <a:schemeClr val="dk1"/>
                </a:solidFill>
                <a:latin typeface="Times New Roman (Headings)"/>
              </a:rPr>
              <a:t>điểm</a:t>
            </a:r>
            <a:r>
              <a:rPr lang="en-US" sz="1600" b="1">
                <a:solidFill>
                  <a:schemeClr val="dk1"/>
                </a:solidFill>
                <a:latin typeface="Times New Roman (Headings)"/>
              </a:rPr>
              <a:t> </a:t>
            </a:r>
            <a:r>
              <a:rPr lang="vi-VN" sz="1600" b="1" smtClean="0">
                <a:solidFill>
                  <a:schemeClr val="dk1"/>
                </a:solidFill>
                <a:latin typeface="Times New Roman (Headings)"/>
              </a:rPr>
              <a:t>3</a:t>
            </a:r>
            <a:r>
              <a:rPr lang="en-US" sz="1600" b="1" smtClean="0">
                <a:solidFill>
                  <a:schemeClr val="dk1"/>
                </a:solidFill>
                <a:latin typeface="Times New Roman (Headings)"/>
              </a:rPr>
              <a:t>0</a:t>
            </a:r>
            <a:r>
              <a:rPr lang="vi-VN" sz="1600" b="1" smtClean="0">
                <a:solidFill>
                  <a:schemeClr val="dk1"/>
                </a:solidFill>
                <a:latin typeface="Times New Roman (Headings)"/>
              </a:rPr>
              <a:t>/1</a:t>
            </a:r>
            <a:r>
              <a:rPr lang="en-US" sz="1600" b="1" smtClean="0">
                <a:solidFill>
                  <a:schemeClr val="dk1"/>
                </a:solidFill>
                <a:latin typeface="Times New Roman (Headings)"/>
              </a:rPr>
              <a:t>1</a:t>
            </a:r>
            <a:r>
              <a:rPr lang="vi-VN" sz="1600" b="1" smtClean="0">
                <a:solidFill>
                  <a:schemeClr val="dk1"/>
                </a:solidFill>
                <a:latin typeface="Times New Roman (Headings)"/>
              </a:rPr>
              <a:t>/202</a:t>
            </a:r>
            <a:r>
              <a:rPr lang="en-US" sz="1600" b="1" dirty="0">
                <a:solidFill>
                  <a:schemeClr val="dk1"/>
                </a:solidFill>
                <a:latin typeface="Times New Roman (Headings)"/>
              </a:rPr>
              <a:t>1/ </a:t>
            </a:r>
            <a:r>
              <a:rPr lang="en-US" sz="1600" b="1" i="1" dirty="0">
                <a:solidFill>
                  <a:srgbClr val="387869"/>
                </a:solidFill>
                <a:latin typeface="Times New Roman (Headings)"/>
              </a:rPr>
              <a:t>Sinking fund balance account </a:t>
            </a:r>
            <a:r>
              <a:rPr lang="en-US" sz="1600" b="1" i="1">
                <a:solidFill>
                  <a:srgbClr val="387869"/>
                </a:solidFill>
                <a:latin typeface="Times New Roman (Headings)"/>
              </a:rPr>
              <a:t>at </a:t>
            </a:r>
            <a:r>
              <a:rPr lang="en-US" sz="1600" b="1" i="1" smtClean="0">
                <a:solidFill>
                  <a:srgbClr val="387869"/>
                </a:solidFill>
                <a:latin typeface="Times New Roman (Headings)"/>
              </a:rPr>
              <a:t>30/11/2021</a:t>
            </a:r>
            <a:r>
              <a:rPr lang="en-US" sz="1600" b="1" i="1" dirty="0">
                <a:solidFill>
                  <a:srgbClr val="387869"/>
                </a:solidFill>
                <a:latin typeface="Times New Roman (Headings)"/>
              </a:rPr>
              <a:t>:</a:t>
            </a:r>
            <a:r>
              <a:rPr lang="en-US" sz="1600" b="1" i="1" dirty="0">
                <a:solidFill>
                  <a:schemeClr val="accent4"/>
                </a:solidFill>
                <a:latin typeface="Times New Roman (Headings)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Times New Roman (Headings)"/>
              </a:rPr>
              <a:t>62,090,869,334 VND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110ED5-87DE-475A-BFD8-6627668E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93" y="391837"/>
            <a:ext cx="786452" cy="926672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B0FC769-779F-45EC-A64A-A8589D96B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347206"/>
              </p:ext>
            </p:extLst>
          </p:nvPr>
        </p:nvGraphicFramePr>
        <p:xfrm>
          <a:off x="1139130" y="1202602"/>
          <a:ext cx="9862853" cy="4894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2EC8CB2-634B-4A07-9661-1765D69035AF}"/>
              </a:ext>
            </a:extLst>
          </p:cNvPr>
          <p:cNvSpPr txBox="1"/>
          <p:nvPr/>
        </p:nvSpPr>
        <p:spPr>
          <a:xfrm>
            <a:off x="1214345" y="245252"/>
            <a:ext cx="96037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BÁO CÁO TÀI CHÍNH/ </a:t>
            </a:r>
            <a:r>
              <a:rPr lang="en-US" sz="23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REPORT </a:t>
            </a:r>
            <a:endParaRPr lang="en-US" sz="2300" b="1" i="1" smtClean="0">
              <a:solidFill>
                <a:srgbClr val="3878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3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(TỪ 01/2021 ĐẾN 11/2021</a:t>
            </a:r>
            <a:r>
              <a:rPr lang="en-US" sz="2300" b="1" i="1" smtClean="0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FROM JAN 2021 TO NOV 2021</a:t>
            </a:r>
            <a:r>
              <a:rPr lang="en-US" sz="23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3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gray">
          <a:xfrm>
            <a:off x="2147311" y="1983464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>
            <a:off x="4820406" y="1976229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>
            <a:off x="7371937" y="1992372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9377544" y="2324857"/>
            <a:ext cx="0" cy="297097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804" y="375525"/>
            <a:ext cx="139858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EC8CB2-634B-4A07-9661-1765D69035AF}"/>
              </a:ext>
            </a:extLst>
          </p:cNvPr>
          <p:cNvSpPr txBox="1"/>
          <p:nvPr/>
        </p:nvSpPr>
        <p:spPr>
          <a:xfrm>
            <a:off x="2707801" y="369556"/>
            <a:ext cx="6383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BÁO CÁO TÀI CHÍNH NĂM 2021</a:t>
            </a:r>
          </a:p>
          <a:p>
            <a:pPr algn="ctr"/>
            <a:r>
              <a:rPr lang="en-US" sz="3200" b="1" i="1">
                <a:solidFill>
                  <a:srgbClr val="3878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FINANCE REPORT IN 2021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144114"/>
              </p:ext>
            </p:extLst>
          </p:nvPr>
        </p:nvGraphicFramePr>
        <p:xfrm>
          <a:off x="568324" y="1501374"/>
          <a:ext cx="10881351" cy="286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9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9710">
                <a:tc>
                  <a:txBody>
                    <a:bodyPr/>
                    <a:lstStyle/>
                    <a:p>
                      <a:pPr algn="ctr"/>
                      <a:endParaRPr lang="en-US" b="1" i="1">
                        <a:solidFill>
                          <a:schemeClr val="accent4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Ngân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b="1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hàng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/ </a:t>
                      </a:r>
                      <a:r>
                        <a:rPr lang="en-US" b="1" i="1" baseline="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</a:rPr>
                        <a:t>Bank</a:t>
                      </a:r>
                      <a:endParaRPr lang="en-US" b="1" i="1">
                        <a:solidFill>
                          <a:srgbClr val="387869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Số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dư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tài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khoản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/ </a:t>
                      </a:r>
                      <a:r>
                        <a:rPr lang="en-US" sz="1600" b="1" i="1" kern="1200" baseline="0" dirty="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Balance (VND)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Thời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b="1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hạn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/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b="1" i="1" kern="1200" baseline="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Lãi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b="1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suất</a:t>
                      </a:r>
                      <a:r>
                        <a:rPr lang="en-US" b="1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/ </a:t>
                      </a:r>
                      <a:r>
                        <a:rPr lang="en-US" sz="1800" b="1" i="1" kern="1200" baseline="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Interest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25">
                <a:tc rowSpan="4"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Tài</a:t>
                      </a:r>
                      <a:r>
                        <a:rPr lang="en-US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khoản </a:t>
                      </a:r>
                      <a:r>
                        <a:rPr lang="en-US" b="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tiết</a:t>
                      </a:r>
                      <a:r>
                        <a:rPr lang="en-US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b="0" baseline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kiệm</a:t>
                      </a:r>
                      <a:r>
                        <a:rPr lang="en-US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/ </a:t>
                      </a:r>
                      <a:r>
                        <a:rPr lang="en-US" b="0" i="1" baseline="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</a:rPr>
                        <a:t>Saving account</a:t>
                      </a:r>
                      <a:endParaRPr lang="en-US" b="0" i="1">
                        <a:solidFill>
                          <a:srgbClr val="387869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BIVD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20,000,000,000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27/09/2021 - 27/09/2022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5,90%/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năm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2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kern="1200" baseline="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VietinBank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2,600,000,000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27/09/2021 - 27/03/2022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4,20%/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năm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VietinBank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2,000,000,000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27/09/2021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-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27/02/2022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3,60%/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năm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97645"/>
                  </a:ext>
                </a:extLst>
              </a:tr>
              <a:tr h="37062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kern="1200" baseline="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VietinBank</a:t>
                      </a:r>
                      <a:endParaRPr 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37,000,000,000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27/09/2021- 27/09/2022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6,00%/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năm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2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Tài</a:t>
                      </a:r>
                      <a:r>
                        <a:rPr lang="en-US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khoản thanh toán/ </a:t>
                      </a:r>
                      <a:r>
                        <a:rPr lang="en-US" sz="1800" b="0" i="1" kern="1200" baseline="0">
                          <a:solidFill>
                            <a:srgbClr val="387869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Payment account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BIVD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1,982,676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2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kern="1200" baseline="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VietinBank</a:t>
                      </a:r>
                      <a:endParaRPr 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0" i="0" u="none" strike="noStrike">
                          <a:solidFill>
                            <a:srgbClr val="282725"/>
                          </a:solidFill>
                          <a:effectLst/>
                          <a:latin typeface="Times New Roman" panose="02020603050405020304" pitchFamily="18" charset="0"/>
                        </a:rPr>
                        <a:t>3,290,685,833</a:t>
                      </a: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010890"/>
              </p:ext>
            </p:extLst>
          </p:nvPr>
        </p:nvGraphicFramePr>
        <p:xfrm>
          <a:off x="607472" y="5080090"/>
          <a:ext cx="11043920" cy="1550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8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5171"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171"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6" y="5162298"/>
            <a:ext cx="1757981" cy="573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29" y="5162298"/>
            <a:ext cx="1740491" cy="559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27" y="5162299"/>
            <a:ext cx="1712381" cy="559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800" y="5162299"/>
            <a:ext cx="1726383" cy="5599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602" y="5175620"/>
            <a:ext cx="1611682" cy="55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5" y="5945053"/>
            <a:ext cx="1757981" cy="5837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29" y="5922189"/>
            <a:ext cx="1740491" cy="6066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27" y="5938958"/>
            <a:ext cx="1712381" cy="589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37" y="5922188"/>
            <a:ext cx="1741545" cy="6066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602" y="5945054"/>
            <a:ext cx="1611682" cy="5837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3592" y="4479752"/>
            <a:ext cx="1161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20" dirty="0" err="1">
                <a:latin typeface="Times New Roman" panose="02020603050405020304" pitchFamily="18" charset="0"/>
              </a:rPr>
              <a:t>Thông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báo</a:t>
            </a:r>
            <a:r>
              <a:rPr lang="en-US" b="1" spc="-20" dirty="0">
                <a:latin typeface="Times New Roman" panose="02020603050405020304" pitchFamily="18" charset="0"/>
              </a:rPr>
              <a:t> CD </a:t>
            </a:r>
            <a:r>
              <a:rPr lang="en-US" b="1" spc="-20" dirty="0" err="1">
                <a:latin typeface="Times New Roman" panose="02020603050405020304" pitchFamily="18" charset="0"/>
              </a:rPr>
              <a:t>về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việc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đấu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thầu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công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khai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lựa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chọn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ngân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hàng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gửi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tiết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kiệm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Quỹ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bảo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trì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nằm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trong</a:t>
            </a:r>
            <a:r>
              <a:rPr lang="en-US" b="1" spc="-20" dirty="0">
                <a:latin typeface="Times New Roman" panose="02020603050405020304" pitchFamily="18" charset="0"/>
              </a:rPr>
              <a:t> top 10 </a:t>
            </a:r>
            <a:r>
              <a:rPr lang="en-US" b="1" spc="-20" dirty="0" err="1">
                <a:latin typeface="Times New Roman" panose="02020603050405020304" pitchFamily="18" charset="0"/>
              </a:rPr>
              <a:t>ngân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hàng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uy</a:t>
            </a:r>
            <a:r>
              <a:rPr lang="en-US" b="1" spc="-20" dirty="0">
                <a:latin typeface="Times New Roman" panose="02020603050405020304" pitchFamily="18" charset="0"/>
              </a:rPr>
              <a:t> </a:t>
            </a:r>
            <a:r>
              <a:rPr lang="en-US" b="1" spc="-20" dirty="0" err="1">
                <a:latin typeface="Times New Roman" panose="02020603050405020304" pitchFamily="18" charset="0"/>
              </a:rPr>
              <a:t>tín</a:t>
            </a:r>
            <a:r>
              <a:rPr lang="en-US" b="1" spc="-20" dirty="0">
                <a:latin typeface="Times New Roman" panose="02020603050405020304" pitchFamily="18" charset="0"/>
              </a:rPr>
              <a:t>/</a:t>
            </a:r>
            <a:r>
              <a:rPr lang="en-US" b="1" i="1" dirty="0">
                <a:solidFill>
                  <a:srgbClr val="387869"/>
                </a:solidFill>
                <a:latin typeface="Times New Roman" panose="02020603050405020304" pitchFamily="18" charset="0"/>
              </a:rPr>
              <a:t>Notify to Residents about public bidding to select the bank for saving Sinking fund in top 10 trusted banks.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9C6A0-E9FA-4B11-8591-80470557DC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095" y="369556"/>
            <a:ext cx="78645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64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hapeShift's Burning White">
      <a:dk1>
        <a:srgbClr val="282725"/>
      </a:dk1>
      <a:lt1>
        <a:srgbClr val="FFFFFF"/>
      </a:lt1>
      <a:dk2>
        <a:srgbClr val="282725"/>
      </a:dk2>
      <a:lt2>
        <a:srgbClr val="FFFFFF"/>
      </a:lt2>
      <a:accent1>
        <a:srgbClr val="C96971"/>
      </a:accent1>
      <a:accent2>
        <a:srgbClr val="B64F5D"/>
      </a:accent2>
      <a:accent3>
        <a:srgbClr val="A33141"/>
      </a:accent3>
      <a:accent4>
        <a:srgbClr val="CF9925"/>
      </a:accent4>
      <a:accent5>
        <a:srgbClr val="ECCF43"/>
      </a:accent5>
      <a:accent6>
        <a:srgbClr val="F0DE6E"/>
      </a:accent6>
      <a:hlink>
        <a:srgbClr val="5B9BD5"/>
      </a:hlink>
      <a:folHlink>
        <a:srgbClr val="70AD47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</TotalTime>
  <Words>1250</Words>
  <Application>Microsoft Office PowerPoint</Application>
  <PresentationFormat>Widescreen</PresentationFormat>
  <Paragraphs>241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 (body)</vt:lpstr>
      <vt:lpstr>Calibri(body)</vt:lpstr>
      <vt:lpstr>Times New Roman</vt:lpstr>
      <vt:lpstr>Times New Roman (Headings)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BIỂU QUYẾT CÁC ĐỀ XUẤT CỦA BQT VÀ BQL  VOTING FOR THE PROPOSALS OF BOC&amp;MO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 Nguyen</dc:creator>
  <cp:lastModifiedBy>HT</cp:lastModifiedBy>
  <cp:revision>1224</cp:revision>
  <cp:lastPrinted>2021-06-25T02:37:52Z</cp:lastPrinted>
  <dcterms:created xsi:type="dcterms:W3CDTF">2019-05-21T13:30:00Z</dcterms:created>
  <dcterms:modified xsi:type="dcterms:W3CDTF">2022-01-15T02:27:16Z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1033-11.2.0.9967</vt:lpwstr>
  </property>
</Properties>
</file>